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7.xml" ContentType="application/vnd.openxmlformats-officedocument.drawingml.chart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rts/chart10.xml" ContentType="application/vnd.openxmlformats-officedocument.drawingml.chart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charts/chart1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257" r:id="rId2"/>
    <p:sldId id="357" r:id="rId3"/>
    <p:sldId id="318" r:id="rId4"/>
    <p:sldId id="386" r:id="rId5"/>
    <p:sldId id="387" r:id="rId6"/>
    <p:sldId id="388" r:id="rId7"/>
    <p:sldId id="389" r:id="rId8"/>
    <p:sldId id="390" r:id="rId9"/>
    <p:sldId id="391" r:id="rId10"/>
    <p:sldId id="332" r:id="rId11"/>
    <p:sldId id="333" r:id="rId12"/>
    <p:sldId id="392" r:id="rId13"/>
    <p:sldId id="341" r:id="rId14"/>
    <p:sldId id="340" r:id="rId15"/>
    <p:sldId id="342" r:id="rId16"/>
    <p:sldId id="335" r:id="rId17"/>
    <p:sldId id="338" r:id="rId18"/>
    <p:sldId id="343" r:id="rId19"/>
    <p:sldId id="393" r:id="rId20"/>
    <p:sldId id="337" r:id="rId21"/>
    <p:sldId id="336" r:id="rId22"/>
    <p:sldId id="344" r:id="rId23"/>
    <p:sldId id="339" r:id="rId24"/>
    <p:sldId id="345" r:id="rId25"/>
    <p:sldId id="395" r:id="rId26"/>
    <p:sldId id="394" r:id="rId27"/>
    <p:sldId id="348" r:id="rId28"/>
    <p:sldId id="349" r:id="rId29"/>
    <p:sldId id="350" r:id="rId30"/>
    <p:sldId id="347" r:id="rId31"/>
    <p:sldId id="351" r:id="rId32"/>
    <p:sldId id="353" r:id="rId33"/>
    <p:sldId id="396" r:id="rId34"/>
    <p:sldId id="352" r:id="rId35"/>
    <p:sldId id="355" r:id="rId36"/>
  </p:sldIdLst>
  <p:sldSz cx="12192000" cy="6858000"/>
  <p:notesSz cx="7053263" cy="93091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obierno Abierto" initials="GA" lastIdx="1" clrIdx="0">
    <p:extLst>
      <p:ext uri="{19B8F6BF-5375-455C-9EA6-DF929625EA0E}">
        <p15:presenceInfo xmlns:p15="http://schemas.microsoft.com/office/powerpoint/2012/main" userId="Gobierno Abiert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66"/>
    <a:srgbClr val="932F85"/>
    <a:srgbClr val="C898C9"/>
    <a:srgbClr val="CCCCFF"/>
    <a:srgbClr val="800000"/>
    <a:srgbClr val="FFCCCC"/>
    <a:srgbClr val="C14747"/>
    <a:srgbClr val="800080"/>
    <a:srgbClr val="B490D8"/>
    <a:srgbClr val="F771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Estilo medio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174" autoAdjust="0"/>
    <p:restoredTop sz="93595" autoAdjust="0"/>
  </p:normalViewPr>
  <p:slideViewPr>
    <p:cSldViewPr snapToGrid="0">
      <p:cViewPr varScale="1">
        <p:scale>
          <a:sx n="83" d="100"/>
          <a:sy n="83" d="100"/>
        </p:scale>
        <p:origin x="942" y="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8.xlsx"/><Relationship Id="rId1" Type="http://schemas.openxmlformats.org/officeDocument/2006/relationships/image" Target="../media/image7.png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9.xlsx"/><Relationship Id="rId1" Type="http://schemas.openxmlformats.org/officeDocument/2006/relationships/image" Target="../media/image7.png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obierno%20Abierto\Downloads\base_de_datos_por_entidad_metrica_2023.csv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5.xlsx"/><Relationship Id="rId1" Type="http://schemas.openxmlformats.org/officeDocument/2006/relationships/image" Target="../media/image7.png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6.xlsx"/><Relationship Id="rId1" Type="http://schemas.openxmlformats.org/officeDocument/2006/relationships/image" Target="../media/image7.png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rgbClr val="660066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8EABDA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8CC1-4A6C-8006-23B8078D0022}"/>
              </c:ext>
            </c:extLst>
          </c:dPt>
          <c:dPt>
            <c:idx val="1"/>
            <c:invertIfNegative val="0"/>
            <c:bubble3D val="0"/>
            <c:spPr>
              <a:solidFill>
                <a:srgbClr val="0070B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8CC1-4A6C-8006-23B8078D0022}"/>
              </c:ext>
            </c:extLst>
          </c:dPt>
          <c:dPt>
            <c:idx val="2"/>
            <c:invertIfNegative val="0"/>
            <c:bubble3D val="0"/>
            <c:spPr>
              <a:solidFill>
                <a:srgbClr val="660066"/>
              </a:solidFill>
              <a:ln w="12700">
                <a:solidFill>
                  <a:srgbClr val="660066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8CC1-4A6C-8006-23B8078D002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Hoja1!$A$2:$A$5</c:f>
              <c:strCache>
                <c:ptCount val="3"/>
                <c:pt idx="0">
                  <c:v>Participación (P)</c:v>
                </c:pt>
                <c:pt idx="1">
                  <c:v>Transparencia (T)</c:v>
                </c:pt>
                <c:pt idx="2">
                  <c:v>Índice de Gobierno Abierto (IGA)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0.32</c:v>
                </c:pt>
                <c:pt idx="1">
                  <c:v>0.6</c:v>
                </c:pt>
                <c:pt idx="2">
                  <c:v>0.46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CC1-4A6C-8006-23B8078D0022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Columna1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Hoja1!$A$2:$A$5</c:f>
              <c:strCache>
                <c:ptCount val="3"/>
                <c:pt idx="0">
                  <c:v>Participación (P)</c:v>
                </c:pt>
                <c:pt idx="1">
                  <c:v>Transparencia (T)</c:v>
                </c:pt>
                <c:pt idx="2">
                  <c:v>Índice de Gobierno Abierto (IGA)</c:v>
                </c:pt>
              </c:strCache>
            </c:strRef>
          </c:cat>
          <c:val>
            <c:numRef>
              <c:f>Hoja1!$C$2:$C$5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1-8CC1-4A6C-8006-23B8078D0022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Columna2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Hoja1!$A$2:$A$5</c:f>
              <c:strCache>
                <c:ptCount val="3"/>
                <c:pt idx="0">
                  <c:v>Participación (P)</c:v>
                </c:pt>
                <c:pt idx="1">
                  <c:v>Transparencia (T)</c:v>
                </c:pt>
                <c:pt idx="2">
                  <c:v>Índice de Gobierno Abierto (IGA)</c:v>
                </c:pt>
              </c:strCache>
            </c:strRef>
          </c:cat>
          <c:val>
            <c:numRef>
              <c:f>Hoja1!$D$2:$D$5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2-8CC1-4A6C-8006-23B8078D0022}"/>
            </c:ext>
          </c:extLst>
        </c:ser>
        <c:ser>
          <c:idx val="3"/>
          <c:order val="3"/>
          <c:tx>
            <c:strRef>
              <c:f>Hoja1!$E$1</c:f>
              <c:strCache>
                <c:ptCount val="1"/>
                <c:pt idx="0">
                  <c:v>Columna3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Hoja1!$A$2:$A$5</c:f>
              <c:strCache>
                <c:ptCount val="3"/>
                <c:pt idx="0">
                  <c:v>Participación (P)</c:v>
                </c:pt>
                <c:pt idx="1">
                  <c:v>Transparencia (T)</c:v>
                </c:pt>
                <c:pt idx="2">
                  <c:v>Índice de Gobierno Abierto (IGA)</c:v>
                </c:pt>
              </c:strCache>
            </c:strRef>
          </c:cat>
          <c:val>
            <c:numRef>
              <c:f>Hoja1!$E$2:$E$5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4-8CC1-4A6C-8006-23B8078D00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348234095"/>
        <c:axId val="1348231935"/>
      </c:barChart>
      <c:catAx>
        <c:axId val="1348234095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348231935"/>
        <c:crosses val="autoZero"/>
        <c:auto val="1"/>
        <c:lblAlgn val="ctr"/>
        <c:lblOffset val="100"/>
        <c:noMultiLvlLbl val="0"/>
      </c:catAx>
      <c:valAx>
        <c:axId val="1348231935"/>
        <c:scaling>
          <c:orientation val="minMax"/>
          <c:max val="1"/>
          <c:min val="0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348234095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OAXACA</c:v>
                </c:pt>
              </c:strCache>
            </c:strRef>
          </c:tx>
          <c:spPr>
            <a:solidFill>
              <a:srgbClr val="C898C9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66006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9506-4525-8010-73CC2F2C17F6}"/>
              </c:ext>
            </c:extLst>
          </c:dPt>
          <c:dLbls>
            <c:dLbl>
              <c:idx val="0"/>
              <c:layout>
                <c:manualLayout>
                  <c:x val="3.8505160693401146E-2"/>
                  <c:y val="5.91190979265759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506-4525-8010-73CC2F2C17F6}"/>
                </c:ext>
              </c:extLst>
            </c:dLbl>
            <c:dLbl>
              <c:idx val="1"/>
              <c:layout>
                <c:manualLayout>
                  <c:x val="3.9609905198665467E-2"/>
                  <c:y val="1.07894646575833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506-4525-8010-73CC2F2C17F6}"/>
                </c:ext>
              </c:extLst>
            </c:dLbl>
            <c:dLbl>
              <c:idx val="2"/>
              <c:layout>
                <c:manualLayout>
                  <c:x val="4.6407262350395655E-2"/>
                  <c:y val="0.1280914399838435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F256-4173-8381-92F0761BA112}"/>
                </c:ext>
              </c:extLst>
            </c:dLbl>
            <c:dLbl>
              <c:idx val="3"/>
              <c:layout>
                <c:manualLayout>
                  <c:x val="5.0079588058565751E-2"/>
                  <c:y val="9.16769738359012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506-4525-8010-73CC2F2C17F6}"/>
                </c:ext>
              </c:extLst>
            </c:dLbl>
            <c:dLbl>
              <c:idx val="4"/>
              <c:layout>
                <c:manualLayout>
                  <c:x val="4.3829619208260798E-2"/>
                  <c:y val="4.95334763955582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F256-4173-8381-92F0761BA112}"/>
                </c:ext>
              </c:extLst>
            </c:dLbl>
            <c:dLbl>
              <c:idx val="5"/>
              <c:layout>
                <c:manualLayout>
                  <c:x val="0.05"/>
                  <c:y val="4.43393265775663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256-4173-8381-92F0761BA11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19050" rIns="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Hoja1!$A$2:$A$12</c:f>
              <c:strCache>
                <c:ptCount val="6"/>
                <c:pt idx="0">
                  <c:v>Participación desde el Gobierno</c:v>
                </c:pt>
                <c:pt idx="1">
                  <c:v>Seguimiento</c:v>
                </c:pt>
                <c:pt idx="2">
                  <c:v>Mecanismo de participación</c:v>
                </c:pt>
                <c:pt idx="3">
                  <c:v>Funcionamiento</c:v>
                </c:pt>
                <c:pt idx="4">
                  <c:v>Formato</c:v>
                </c:pt>
                <c:pt idx="5">
                  <c:v>Actores</c:v>
                </c:pt>
              </c:strCache>
            </c:strRef>
          </c:cat>
          <c:val>
            <c:numRef>
              <c:f>Hoja1!$B$2:$B$12</c:f>
              <c:numCache>
                <c:formatCode>General</c:formatCode>
                <c:ptCount val="6"/>
                <c:pt idx="0">
                  <c:v>0.14000000000000001</c:v>
                </c:pt>
                <c:pt idx="1">
                  <c:v>0.03</c:v>
                </c:pt>
                <c:pt idx="2">
                  <c:v>0.28000000000000003</c:v>
                </c:pt>
                <c:pt idx="3">
                  <c:v>0.18</c:v>
                </c:pt>
                <c:pt idx="4">
                  <c:v>0.13</c:v>
                </c:pt>
                <c:pt idx="5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256-4173-8381-92F0761BA1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30160335"/>
        <c:axId val="1230144351"/>
      </c:barChart>
      <c:lineChart>
        <c:grouping val="standard"/>
        <c:varyColors val="0"/>
        <c:ser>
          <c:idx val="2"/>
          <c:order val="1"/>
          <c:tx>
            <c:strRef>
              <c:f>Hoja1!$D$1</c:f>
              <c:strCache>
                <c:ptCount val="1"/>
                <c:pt idx="0">
                  <c:v>Valor promedio</c:v>
                </c:pt>
              </c:strCache>
            </c:strRef>
          </c:tx>
          <c:spPr>
            <a:ln w="28575" cap="sq">
              <a:solidFill>
                <a:schemeClr val="accent4">
                  <a:lumMod val="20000"/>
                  <a:lumOff val="80000"/>
                </a:schemeClr>
              </a:solidFill>
              <a:round/>
            </a:ln>
            <a:effectLst>
              <a:outerShdw dist="127000" dir="5400000" sx="1000" sy="1000" algn="ctr" rotWithShape="0">
                <a:schemeClr val="accent4">
                  <a:lumMod val="20000"/>
                  <a:lumOff val="80000"/>
                </a:schemeClr>
              </a:outerShdw>
            </a:effectLst>
          </c:spPr>
          <c:marker>
            <c:symbol val="picture"/>
            <c:spPr>
              <a:blipFill>
                <a:blip xmlns:r="http://schemas.openxmlformats.org/officeDocument/2006/relationships" r:embed="rId1"/>
                <a:stretch>
                  <a:fillRect/>
                </a:stretch>
              </a:blipFill>
              <a:ln w="25400">
                <a:noFill/>
              </a:ln>
              <a:effectLst>
                <a:outerShdw dist="127000" dir="5400000" sx="1000" sy="1000" algn="ctr" rotWithShape="0">
                  <a:schemeClr val="accent4">
                    <a:lumMod val="20000"/>
                    <a:lumOff val="80000"/>
                  </a:schemeClr>
                </a:outerShdw>
              </a:effectLst>
            </c:spPr>
          </c:marker>
          <c:dLbls>
            <c:dLbl>
              <c:idx val="0"/>
              <c:layout>
                <c:manualLayout>
                  <c:x val="0"/>
                  <c:y val="-6.6508989866349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256-4173-8381-92F0761BA112}"/>
                </c:ext>
              </c:extLst>
            </c:dLbl>
            <c:dLbl>
              <c:idx val="1"/>
              <c:layout>
                <c:manualLayout>
                  <c:x val="-1.5625000000000001E-3"/>
                  <c:y val="-5.66558061824460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256-4173-8381-92F0761BA112}"/>
                </c:ext>
              </c:extLst>
            </c:dLbl>
            <c:dLbl>
              <c:idx val="2"/>
              <c:layout>
                <c:manualLayout>
                  <c:x val="-2.9687499999999999E-2"/>
                  <c:y val="-0.1354812756536754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256-4173-8381-92F0761BA112}"/>
                </c:ext>
              </c:extLst>
            </c:dLbl>
            <c:dLbl>
              <c:idx val="3"/>
              <c:layout>
                <c:manualLayout>
                  <c:x val="-5.156250000000006E-2"/>
                  <c:y val="-7.88254694712292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256-4173-8381-92F0761BA112}"/>
                </c:ext>
              </c:extLst>
            </c:dLbl>
            <c:dLbl>
              <c:idx val="4"/>
              <c:layout>
                <c:manualLayout>
                  <c:x val="-1.5625000000000001E-3"/>
                  <c:y val="-8.86786531551329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F256-4173-8381-92F0761BA112}"/>
                </c:ext>
              </c:extLst>
            </c:dLbl>
            <c:dLbl>
              <c:idx val="5"/>
              <c:layout>
                <c:manualLayout>
                  <c:x val="-2.8125000000000001E-2"/>
                  <c:y val="-0.1108483164439161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F256-4173-8381-92F0761BA11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Hoja1!$A$2:$A$12</c:f>
              <c:strCache>
                <c:ptCount val="6"/>
                <c:pt idx="0">
                  <c:v>Participación desde el Gobierno</c:v>
                </c:pt>
                <c:pt idx="1">
                  <c:v>Seguimiento</c:v>
                </c:pt>
                <c:pt idx="2">
                  <c:v>Mecanismo de participación</c:v>
                </c:pt>
                <c:pt idx="3">
                  <c:v>Funcionamiento</c:v>
                </c:pt>
                <c:pt idx="4">
                  <c:v>Formato</c:v>
                </c:pt>
                <c:pt idx="5">
                  <c:v>Actores</c:v>
                </c:pt>
              </c:strCache>
            </c:strRef>
          </c:cat>
          <c:val>
            <c:numRef>
              <c:f>Hoja1!$D$2:$D$12</c:f>
              <c:numCache>
                <c:formatCode>General</c:formatCode>
                <c:ptCount val="6"/>
                <c:pt idx="0">
                  <c:v>0.19</c:v>
                </c:pt>
                <c:pt idx="1">
                  <c:v>0.05</c:v>
                </c:pt>
                <c:pt idx="2">
                  <c:v>0.35</c:v>
                </c:pt>
                <c:pt idx="3">
                  <c:v>0.22</c:v>
                </c:pt>
                <c:pt idx="4">
                  <c:v>0.19</c:v>
                </c:pt>
                <c:pt idx="5">
                  <c:v>0.18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256-4173-8381-92F0761BA1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30160335"/>
        <c:axId val="1230144351"/>
      </c:lineChart>
      <c:catAx>
        <c:axId val="1230160335"/>
        <c:scaling>
          <c:orientation val="minMax"/>
        </c:scaling>
        <c:delete val="0"/>
        <c:axPos val="b"/>
        <c:numFmt formatCode="@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1500000" spcFirstLastPara="1" vertOverflow="ellipsis" vert="horz" wrap="square" anchor="ctr" anchorCtr="0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230144351"/>
        <c:crosses val="autoZero"/>
        <c:auto val="1"/>
        <c:lblAlgn val="ctr"/>
        <c:lblOffset val="100"/>
        <c:tickLblSkip val="1"/>
        <c:noMultiLvlLbl val="0"/>
      </c:catAx>
      <c:valAx>
        <c:axId val="1230144351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sysDot"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23016033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OAXACA</c:v>
                </c:pt>
              </c:strCache>
            </c:strRef>
          </c:tx>
          <c:spPr>
            <a:solidFill>
              <a:srgbClr val="C898C9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66006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C73C-4AB8-A023-232F5BCE0326}"/>
              </c:ext>
            </c:extLst>
          </c:dPt>
          <c:dLbls>
            <c:dLbl>
              <c:idx val="0"/>
              <c:layout>
                <c:manualLayout>
                  <c:x val="-3.582802660075815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73C-4AB8-A023-232F5BCE0326}"/>
                </c:ext>
              </c:extLst>
            </c:dLbl>
            <c:dLbl>
              <c:idx val="2"/>
              <c:layout>
                <c:manualLayout>
                  <c:x val="-3.7022294154116835E-2"/>
                  <c:y val="-2.0965910310293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73C-4AB8-A023-232F5BCE0326}"/>
                </c:ext>
              </c:extLst>
            </c:dLbl>
            <c:dLbl>
              <c:idx val="3"/>
              <c:layout>
                <c:manualLayout>
                  <c:x val="-4.4187899474268467E-2"/>
                  <c:y val="6.988636770097794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0" tIns="19050" rIns="0" bIns="19050" anchor="ctr" anchorCtr="1">
                  <a:no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>
                    <c:manualLayout>
                      <c:w val="2.2063763919446935E-2"/>
                      <c:h val="4.608299749051077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C73C-4AB8-A023-232F5BCE032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19050" rIns="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Hoja1!$A$2:$A$12</c:f>
              <c:strCache>
                <c:ptCount val="5"/>
                <c:pt idx="0">
                  <c:v>Participación desde la ciudadanía</c:v>
                </c:pt>
                <c:pt idx="1">
                  <c:v>Respuesta</c:v>
                </c:pt>
                <c:pt idx="2">
                  <c:v>Métodos</c:v>
                </c:pt>
                <c:pt idx="3">
                  <c:v>Celeridad</c:v>
                </c:pt>
                <c:pt idx="4">
                  <c:v>Activación</c:v>
                </c:pt>
              </c:strCache>
            </c:strRef>
          </c:cat>
          <c:val>
            <c:numRef>
              <c:f>Hoja1!$B$2:$B$12</c:f>
              <c:numCache>
                <c:formatCode>General</c:formatCode>
                <c:ptCount val="5"/>
                <c:pt idx="0">
                  <c:v>0.4</c:v>
                </c:pt>
                <c:pt idx="1">
                  <c:v>0.39</c:v>
                </c:pt>
                <c:pt idx="2">
                  <c:v>0.68</c:v>
                </c:pt>
                <c:pt idx="3">
                  <c:v>0.3</c:v>
                </c:pt>
                <c:pt idx="4">
                  <c:v>0.21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256-4173-8381-92F0761BA1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30160335"/>
        <c:axId val="1230144351"/>
      </c:barChart>
      <c:lineChart>
        <c:grouping val="standard"/>
        <c:varyColors val="0"/>
        <c:ser>
          <c:idx val="2"/>
          <c:order val="1"/>
          <c:tx>
            <c:strRef>
              <c:f>Hoja1!$D$1</c:f>
              <c:strCache>
                <c:ptCount val="1"/>
                <c:pt idx="0">
                  <c:v>Valor promedio</c:v>
                </c:pt>
              </c:strCache>
            </c:strRef>
          </c:tx>
          <c:spPr>
            <a:ln w="28575" cap="sq">
              <a:solidFill>
                <a:schemeClr val="accent4">
                  <a:lumMod val="20000"/>
                  <a:lumOff val="80000"/>
                </a:schemeClr>
              </a:solidFill>
              <a:round/>
            </a:ln>
            <a:effectLst>
              <a:outerShdw dist="127000" dir="5400000" sx="1000" sy="1000" algn="ctr" rotWithShape="0">
                <a:schemeClr val="accent4">
                  <a:lumMod val="20000"/>
                  <a:lumOff val="80000"/>
                </a:schemeClr>
              </a:outerShdw>
            </a:effectLst>
          </c:spPr>
          <c:marker>
            <c:symbol val="picture"/>
            <c:spPr>
              <a:blipFill>
                <a:blip xmlns:r="http://schemas.openxmlformats.org/officeDocument/2006/relationships" r:embed="rId1"/>
                <a:stretch>
                  <a:fillRect/>
                </a:stretch>
              </a:blipFill>
              <a:ln w="25400">
                <a:noFill/>
              </a:ln>
              <a:effectLst>
                <a:outerShdw dist="127000" dir="5400000" sx="1000" sy="1000" algn="ctr" rotWithShape="0">
                  <a:schemeClr val="accent4">
                    <a:lumMod val="20000"/>
                    <a:lumOff val="80000"/>
                  </a:schemeClr>
                </a:outerShdw>
              </a:effectLst>
            </c:spPr>
          </c:marker>
          <c:dLbls>
            <c:dLbl>
              <c:idx val="4"/>
              <c:layout>
                <c:manualLayout>
                  <c:x val="1.6719745747020291E-2"/>
                  <c:y val="-2.09659103102936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73C-4AB8-A023-232F5BCE032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Hoja1!$A$2:$A$12</c:f>
              <c:strCache>
                <c:ptCount val="5"/>
                <c:pt idx="0">
                  <c:v>Participación desde la ciudadanía</c:v>
                </c:pt>
                <c:pt idx="1">
                  <c:v>Respuesta</c:v>
                </c:pt>
                <c:pt idx="2">
                  <c:v>Métodos</c:v>
                </c:pt>
                <c:pt idx="3">
                  <c:v>Celeridad</c:v>
                </c:pt>
                <c:pt idx="4">
                  <c:v>Activación</c:v>
                </c:pt>
              </c:strCache>
            </c:strRef>
          </c:cat>
          <c:val>
            <c:numRef>
              <c:f>Hoja1!$D$2:$D$12</c:f>
              <c:numCache>
                <c:formatCode>General</c:formatCode>
                <c:ptCount val="5"/>
                <c:pt idx="0">
                  <c:v>0.44</c:v>
                </c:pt>
                <c:pt idx="1">
                  <c:v>0.48</c:v>
                </c:pt>
                <c:pt idx="2">
                  <c:v>0.75</c:v>
                </c:pt>
                <c:pt idx="3">
                  <c:v>0.33</c:v>
                </c:pt>
                <c:pt idx="4">
                  <c:v>0.21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256-4173-8381-92F0761BA1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30160335"/>
        <c:axId val="1230144351"/>
      </c:lineChart>
      <c:catAx>
        <c:axId val="1230160335"/>
        <c:scaling>
          <c:orientation val="minMax"/>
        </c:scaling>
        <c:delete val="0"/>
        <c:axPos val="b"/>
        <c:numFmt formatCode="@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1500000" spcFirstLastPara="1" vertOverflow="ellipsis" vert="horz" wrap="square" anchor="ctr" anchorCtr="0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230144351"/>
        <c:crosses val="autoZero"/>
        <c:auto val="1"/>
        <c:lblAlgn val="ctr"/>
        <c:lblOffset val="100"/>
        <c:tickLblSkip val="1"/>
        <c:noMultiLvlLbl val="0"/>
      </c:catAx>
      <c:valAx>
        <c:axId val="1230144351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sysDot"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23016033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AÑO</c:v>
                </c:pt>
              </c:strCache>
            </c:strRef>
          </c:tx>
          <c:spPr>
            <a:ln w="28575" cap="rnd">
              <a:solidFill>
                <a:srgbClr val="66006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9.6320972250241842E-3"/>
                  <c:y val="1.87499988465797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B49-4596-841D-F8CDE7359ACF}"/>
                </c:ext>
              </c:extLst>
            </c:dLbl>
            <c:dLbl>
              <c:idx val="1"/>
              <c:layout>
                <c:manualLayout>
                  <c:x val="4.1280416678675189E-3"/>
                  <c:y val="-6.79687458188517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B49-4596-841D-F8CDE7359ACF}"/>
                </c:ext>
              </c:extLst>
            </c:dLbl>
            <c:dLbl>
              <c:idx val="2"/>
              <c:layout>
                <c:manualLayout>
                  <c:x val="1.3760138892891728E-3"/>
                  <c:y val="3.98437475489819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B49-4596-841D-F8CDE7359ACF}"/>
                </c:ext>
              </c:extLst>
            </c:dLbl>
            <c:dLbl>
              <c:idx val="3"/>
              <c:layout>
                <c:manualLayout>
                  <c:x val="1.376013889289072E-3"/>
                  <c:y val="-3.046874812569216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8085167242028274E-2"/>
                      <c:h val="9.030468194483995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9B49-4596-841D-F8CDE7359AC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2017</c:v>
                </c:pt>
                <c:pt idx="1">
                  <c:v>2019</c:v>
                </c:pt>
                <c:pt idx="2">
                  <c:v>2021</c:v>
                </c:pt>
                <c:pt idx="3">
                  <c:v>2023</c:v>
                </c:pt>
              </c:numCache>
            </c:numRef>
          </c:cat>
          <c:val>
            <c:numRef>
              <c:f>Hoja1!$B$2:$B$6</c:f>
              <c:numCache>
                <c:formatCode>General</c:formatCode>
                <c:ptCount val="5"/>
                <c:pt idx="0">
                  <c:v>0.39</c:v>
                </c:pt>
                <c:pt idx="1">
                  <c:v>0.52</c:v>
                </c:pt>
                <c:pt idx="2">
                  <c:v>0.48</c:v>
                </c:pt>
                <c:pt idx="3">
                  <c:v>0.46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9B49-4596-841D-F8CDE7359ACF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Serie 2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Hoja1!$A$2:$A$6</c:f>
              <c:numCache>
                <c:formatCode>General</c:formatCode>
                <c:ptCount val="5"/>
                <c:pt idx="0">
                  <c:v>2017</c:v>
                </c:pt>
                <c:pt idx="1">
                  <c:v>2019</c:v>
                </c:pt>
                <c:pt idx="2">
                  <c:v>2021</c:v>
                </c:pt>
                <c:pt idx="3">
                  <c:v>2023</c:v>
                </c:pt>
              </c:numCache>
            </c:numRef>
          </c:cat>
          <c:val>
            <c:numRef>
              <c:f>Hoja1!$C$2:$C$6</c:f>
              <c:numCache>
                <c:formatCode>General</c:formatCode>
                <c:ptCount val="5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9B49-4596-841D-F8CDE7359ACF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Serie 3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numRef>
              <c:f>Hoja1!$A$2:$A$6</c:f>
              <c:numCache>
                <c:formatCode>General</c:formatCode>
                <c:ptCount val="5"/>
                <c:pt idx="0">
                  <c:v>2017</c:v>
                </c:pt>
                <c:pt idx="1">
                  <c:v>2019</c:v>
                </c:pt>
                <c:pt idx="2">
                  <c:v>2021</c:v>
                </c:pt>
                <c:pt idx="3">
                  <c:v>2023</c:v>
                </c:pt>
              </c:numCache>
            </c:numRef>
          </c:cat>
          <c:val>
            <c:numRef>
              <c:f>Hoja1!$D$2:$D$6</c:f>
              <c:numCache>
                <c:formatCode>General</c:formatCode>
                <c:ptCount val="5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9B49-4596-841D-F8CDE7359A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46049759"/>
        <c:axId val="1146054943"/>
      </c:lineChart>
      <c:catAx>
        <c:axId val="11460497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146054943"/>
        <c:crosses val="autoZero"/>
        <c:auto val="1"/>
        <c:lblAlgn val="ctr"/>
        <c:lblOffset val="100"/>
        <c:noMultiLvlLbl val="0"/>
      </c:catAx>
      <c:valAx>
        <c:axId val="1146054943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146049759"/>
        <c:crosses val="autoZero"/>
        <c:crossBetween val="between"/>
        <c:minorUnit val="0.25"/>
      </c:valAx>
      <c:spPr>
        <a:noFill/>
        <a:ln>
          <a:solidFill>
            <a:srgbClr val="932F85"/>
          </a:solidFill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287330011512837"/>
          <c:y val="2.9807888327378462E-2"/>
          <c:w val="0.87739714999175067"/>
          <c:h val="0.9271872753511228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Hoja1!$H$1</c:f>
              <c:strCache>
                <c:ptCount val="1"/>
                <c:pt idx="0">
                  <c:v>ga_indice</c:v>
                </c:pt>
              </c:strCache>
            </c:strRef>
          </c:tx>
          <c:spPr>
            <a:solidFill>
              <a:srgbClr val="B490D8"/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rgbClr val="66006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4D0D-411F-A487-572DC42404F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Hoja1!$F$2:$F$34</c:f>
              <c:strCache>
                <c:ptCount val="33"/>
                <c:pt idx="0">
                  <c:v>Estado de México 33</c:v>
                </c:pt>
                <c:pt idx="1">
                  <c:v>San Luis Potosí 32</c:v>
                </c:pt>
                <c:pt idx="2">
                  <c:v>Oaxaca 31</c:v>
                </c:pt>
                <c:pt idx="3">
                  <c:v>Yucatán 30</c:v>
                </c:pt>
                <c:pt idx="4">
                  <c:v>Coahuila 29</c:v>
                </c:pt>
                <c:pt idx="5">
                  <c:v>Chiapas 28</c:v>
                </c:pt>
                <c:pt idx="6">
                  <c:v>Tamaulipas 27</c:v>
                </c:pt>
                <c:pt idx="7">
                  <c:v>Guerrero 26</c:v>
                </c:pt>
                <c:pt idx="8">
                  <c:v>Tlaxcala 25</c:v>
                </c:pt>
                <c:pt idx="9">
                  <c:v>Colima 24</c:v>
                </c:pt>
                <c:pt idx="10">
                  <c:v>Nayarit 23</c:v>
                </c:pt>
                <c:pt idx="11">
                  <c:v>Veracruz 22</c:v>
                </c:pt>
                <c:pt idx="12">
                  <c:v>Baja California Sur 21</c:v>
                </c:pt>
                <c:pt idx="13">
                  <c:v>Morelos 20</c:v>
                </c:pt>
                <c:pt idx="14">
                  <c:v>Campeche 19</c:v>
                </c:pt>
                <c:pt idx="15">
                  <c:v>Jalisco 18</c:v>
                </c:pt>
                <c:pt idx="16">
                  <c:v>Baja California 17</c:v>
                </c:pt>
                <c:pt idx="17">
                  <c:v>Michoacán 16</c:v>
                </c:pt>
                <c:pt idx="18">
                  <c:v>Durango 15</c:v>
                </c:pt>
                <c:pt idx="19">
                  <c:v>Nuevo León 14</c:v>
                </c:pt>
                <c:pt idx="20">
                  <c:v>Aguascalientes 13</c:v>
                </c:pt>
                <c:pt idx="21">
                  <c:v>Sonora 12</c:v>
                </c:pt>
                <c:pt idx="22">
                  <c:v>Zacatecas 11</c:v>
                </c:pt>
                <c:pt idx="23">
                  <c:v>Tabasco 10</c:v>
                </c:pt>
                <c:pt idx="24">
                  <c:v>Hidalgo 9</c:v>
                </c:pt>
                <c:pt idx="25">
                  <c:v>Chihuahua 8</c:v>
                </c:pt>
                <c:pt idx="26">
                  <c:v>Querétaro 7</c:v>
                </c:pt>
                <c:pt idx="27">
                  <c:v>Puebla 6</c:v>
                </c:pt>
                <c:pt idx="28">
                  <c:v>Sinaloa 5</c:v>
                </c:pt>
                <c:pt idx="29">
                  <c:v>Federal 4</c:v>
                </c:pt>
                <c:pt idx="30">
                  <c:v>Quintana Roo 3</c:v>
                </c:pt>
                <c:pt idx="31">
                  <c:v>Ciudad de México 2</c:v>
                </c:pt>
                <c:pt idx="32">
                  <c:v>Guanajuato 1</c:v>
                </c:pt>
              </c:strCache>
            </c:strRef>
          </c:cat>
          <c:val>
            <c:numRef>
              <c:f>Hoja1!$H$2:$H$34</c:f>
              <c:numCache>
                <c:formatCode>0.00</c:formatCode>
                <c:ptCount val="33"/>
                <c:pt idx="0">
                  <c:v>0.37770582792537299</c:v>
                </c:pt>
                <c:pt idx="1">
                  <c:v>0.38430380355223798</c:v>
                </c:pt>
                <c:pt idx="2">
                  <c:v>0.39469500872580598</c:v>
                </c:pt>
                <c:pt idx="3">
                  <c:v>0.40017884186567099</c:v>
                </c:pt>
                <c:pt idx="4">
                  <c:v>0.40055834124590101</c:v>
                </c:pt>
                <c:pt idx="5">
                  <c:v>0.41448886226086901</c:v>
                </c:pt>
                <c:pt idx="6">
                  <c:v>0.4364830683125</c:v>
                </c:pt>
                <c:pt idx="7">
                  <c:v>0.43697709939393897</c:v>
                </c:pt>
                <c:pt idx="8">
                  <c:v>0.437204486693548</c:v>
                </c:pt>
                <c:pt idx="9">
                  <c:v>0.44059883437254899</c:v>
                </c:pt>
                <c:pt idx="10">
                  <c:v>0.44274078862499999</c:v>
                </c:pt>
                <c:pt idx="11">
                  <c:v>0.44322304627536202</c:v>
                </c:pt>
                <c:pt idx="12">
                  <c:v>0.44438348931111099</c:v>
                </c:pt>
                <c:pt idx="13">
                  <c:v>0.44521172465671599</c:v>
                </c:pt>
                <c:pt idx="14">
                  <c:v>0.44661536567857102</c:v>
                </c:pt>
                <c:pt idx="15">
                  <c:v>0.45140125611475401</c:v>
                </c:pt>
                <c:pt idx="16">
                  <c:v>0.46348901891836702</c:v>
                </c:pt>
                <c:pt idx="17">
                  <c:v>0.46541456372307599</c:v>
                </c:pt>
                <c:pt idx="18">
                  <c:v>0.46557969137878702</c:v>
                </c:pt>
                <c:pt idx="19">
                  <c:v>0.47051729610294102</c:v>
                </c:pt>
                <c:pt idx="20">
                  <c:v>0.47526911353703699</c:v>
                </c:pt>
                <c:pt idx="21">
                  <c:v>0.48034653165151497</c:v>
                </c:pt>
                <c:pt idx="22">
                  <c:v>0.48078677240625001</c:v>
                </c:pt>
                <c:pt idx="23">
                  <c:v>0.48216255712727202</c:v>
                </c:pt>
                <c:pt idx="24">
                  <c:v>0.48557418798387098</c:v>
                </c:pt>
                <c:pt idx="25">
                  <c:v>0.48725124251515101</c:v>
                </c:pt>
                <c:pt idx="26">
                  <c:v>0.48894159474999999</c:v>
                </c:pt>
                <c:pt idx="27">
                  <c:v>0.51084660310769203</c:v>
                </c:pt>
                <c:pt idx="28">
                  <c:v>0.51206885672727198</c:v>
                </c:pt>
                <c:pt idx="29">
                  <c:v>0.525223338229729</c:v>
                </c:pt>
                <c:pt idx="30">
                  <c:v>0.53556619945098005</c:v>
                </c:pt>
                <c:pt idx="31">
                  <c:v>0.54106043895</c:v>
                </c:pt>
                <c:pt idx="32">
                  <c:v>0.55733573033846096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D0D-411F-A487-572DC42404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102374208"/>
        <c:axId val="1102375040"/>
      </c:barChart>
      <c:catAx>
        <c:axId val="1102374208"/>
        <c:scaling>
          <c:orientation val="minMax"/>
        </c:scaling>
        <c:delete val="0"/>
        <c:axPos val="l"/>
        <c:minorGridlines>
          <c:spPr>
            <a:ln w="9525" cap="flat" cmpd="sng" algn="ctr">
              <a:noFill/>
              <a:round/>
            </a:ln>
            <a:effectLst/>
          </c:spPr>
        </c:minorGridlines>
        <c:numFmt formatCode="#,##0.0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102375040"/>
        <c:crosses val="autoZero"/>
        <c:auto val="0"/>
        <c:lblAlgn val="ctr"/>
        <c:lblOffset val="100"/>
        <c:tickLblSkip val="1"/>
        <c:noMultiLvlLbl val="0"/>
      </c:catAx>
      <c:valAx>
        <c:axId val="1102375040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sysDot"/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102374208"/>
        <c:crossesAt val="1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AÑO</c:v>
                </c:pt>
              </c:strCache>
            </c:strRef>
          </c:tx>
          <c:spPr>
            <a:ln w="28575" cap="rnd">
              <a:solidFill>
                <a:srgbClr val="66006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9.6320972250241842E-3"/>
                  <c:y val="1.87499988465797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D65-44F4-890A-A988EE205CB9}"/>
                </c:ext>
              </c:extLst>
            </c:dLbl>
            <c:dLbl>
              <c:idx val="1"/>
              <c:layout>
                <c:manualLayout>
                  <c:x val="4.1280416678675189E-3"/>
                  <c:y val="-6.79687458188517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D65-44F4-890A-A988EE205CB9}"/>
                </c:ext>
              </c:extLst>
            </c:dLbl>
            <c:dLbl>
              <c:idx val="2"/>
              <c:layout>
                <c:manualLayout>
                  <c:x val="1.3760138892891728E-3"/>
                  <c:y val="3.98437475489819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D65-44F4-890A-A988EE205CB9}"/>
                </c:ext>
              </c:extLst>
            </c:dLbl>
            <c:dLbl>
              <c:idx val="3"/>
              <c:layout>
                <c:manualLayout>
                  <c:x val="1.376013889289072E-3"/>
                  <c:y val="-3.046874812569216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8085167242028274E-2"/>
                      <c:h val="9.030468194483995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5D65-44F4-890A-A988EE205C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2017</c:v>
                </c:pt>
                <c:pt idx="1">
                  <c:v>2019</c:v>
                </c:pt>
                <c:pt idx="2">
                  <c:v>2021</c:v>
                </c:pt>
                <c:pt idx="3">
                  <c:v>2023</c:v>
                </c:pt>
              </c:numCache>
            </c:numRef>
          </c:cat>
          <c:val>
            <c:numRef>
              <c:f>Hoja1!$B$2:$B$6</c:f>
              <c:numCache>
                <c:formatCode>General</c:formatCode>
                <c:ptCount val="5"/>
                <c:pt idx="0">
                  <c:v>0.33</c:v>
                </c:pt>
                <c:pt idx="1">
                  <c:v>0.51500000000000001</c:v>
                </c:pt>
                <c:pt idx="2">
                  <c:v>0.371</c:v>
                </c:pt>
                <c:pt idx="3">
                  <c:v>0.39500000000000002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D65-44F4-890A-A988EE205CB9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Serie 2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Hoja1!$A$2:$A$6</c:f>
              <c:numCache>
                <c:formatCode>General</c:formatCode>
                <c:ptCount val="5"/>
                <c:pt idx="0">
                  <c:v>2017</c:v>
                </c:pt>
                <c:pt idx="1">
                  <c:v>2019</c:v>
                </c:pt>
                <c:pt idx="2">
                  <c:v>2021</c:v>
                </c:pt>
                <c:pt idx="3">
                  <c:v>2023</c:v>
                </c:pt>
              </c:numCache>
            </c:numRef>
          </c:cat>
          <c:val>
            <c:numRef>
              <c:f>Hoja1!$C$2:$C$6</c:f>
              <c:numCache>
                <c:formatCode>General</c:formatCode>
                <c:ptCount val="5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D65-44F4-890A-A988EE205CB9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Serie 3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numRef>
              <c:f>Hoja1!$A$2:$A$6</c:f>
              <c:numCache>
                <c:formatCode>General</c:formatCode>
                <c:ptCount val="5"/>
                <c:pt idx="0">
                  <c:v>2017</c:v>
                </c:pt>
                <c:pt idx="1">
                  <c:v>2019</c:v>
                </c:pt>
                <c:pt idx="2">
                  <c:v>2021</c:v>
                </c:pt>
                <c:pt idx="3">
                  <c:v>2023</c:v>
                </c:pt>
              </c:numCache>
            </c:numRef>
          </c:cat>
          <c:val>
            <c:numRef>
              <c:f>Hoja1!$D$2:$D$6</c:f>
              <c:numCache>
                <c:formatCode>General</c:formatCode>
                <c:ptCount val="5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D65-44F4-890A-A988EE205C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46049759"/>
        <c:axId val="1146054943"/>
      </c:lineChart>
      <c:catAx>
        <c:axId val="11460497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146054943"/>
        <c:crosses val="autoZero"/>
        <c:auto val="1"/>
        <c:lblAlgn val="ctr"/>
        <c:lblOffset val="100"/>
        <c:noMultiLvlLbl val="0"/>
      </c:catAx>
      <c:valAx>
        <c:axId val="1146054943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sysDot"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146049759"/>
        <c:crosses val="autoZero"/>
        <c:crossBetween val="between"/>
        <c:minorUnit val="0.25"/>
      </c:valAx>
      <c:spPr>
        <a:noFill/>
        <a:ln>
          <a:solidFill>
            <a:srgbClr val="932F85"/>
          </a:solidFill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Oaxaca</c:v>
                </c:pt>
              </c:strCache>
            </c:strRef>
          </c:tx>
          <c:spPr>
            <a:solidFill>
              <a:srgbClr val="66006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Hoja1!$A$2:$A$5</c:f>
              <c:strCache>
                <c:ptCount val="3"/>
                <c:pt idx="0">
                  <c:v>Participación</c:v>
                </c:pt>
                <c:pt idx="1">
                  <c:v>Transparencia</c:v>
                </c:pt>
                <c:pt idx="2">
                  <c:v>Índice de Gobierno Abierto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0.27</c:v>
                </c:pt>
                <c:pt idx="1">
                  <c:v>0.52</c:v>
                </c:pt>
                <c:pt idx="2">
                  <c:v>0.39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DB4-4B84-AA92-80322E957EE8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Promedio Nacional</c:v>
                </c:pt>
              </c:strCache>
            </c:strRef>
          </c:tx>
          <c:spPr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Hoja1!$A$2:$A$5</c:f>
              <c:strCache>
                <c:ptCount val="3"/>
                <c:pt idx="0">
                  <c:v>Participación</c:v>
                </c:pt>
                <c:pt idx="1">
                  <c:v>Transparencia</c:v>
                </c:pt>
                <c:pt idx="2">
                  <c:v>Índice de Gobierno Abierto</c:v>
                </c:pt>
              </c:strCache>
            </c:strRef>
          </c:cat>
          <c:val>
            <c:numRef>
              <c:f>Hoja1!$C$2:$C$5</c:f>
              <c:numCache>
                <c:formatCode>General</c:formatCode>
                <c:ptCount val="4"/>
                <c:pt idx="0">
                  <c:v>0.32</c:v>
                </c:pt>
                <c:pt idx="1">
                  <c:v>0.6</c:v>
                </c:pt>
                <c:pt idx="2">
                  <c:v>0.46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DB4-4B84-AA92-80322E957E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401951535"/>
        <c:axId val="1401947647"/>
      </c:barChart>
      <c:catAx>
        <c:axId val="1401951535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rgbClr val="800080"/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401947647"/>
        <c:crosses val="autoZero"/>
        <c:auto val="1"/>
        <c:lblAlgn val="ctr"/>
        <c:lblOffset val="100"/>
        <c:noMultiLvlLbl val="0"/>
      </c:catAx>
      <c:valAx>
        <c:axId val="1401947647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sysDot"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401951535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6183050572286712"/>
          <c:y val="0.91688140275089791"/>
          <c:w val="0.30328813976377955"/>
          <c:h val="8.311859724910203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rgbClr val="B490D8"/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rgbClr val="66006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A3E5-4AEA-BAA2-2977B8B123D2}"/>
              </c:ext>
            </c:extLst>
          </c:dPt>
          <c:dLbls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A3E5-4AEA-BAA2-2977B8B123D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Hoja1!$A$2:$A$34</c:f>
              <c:strCache>
                <c:ptCount val="33"/>
                <c:pt idx="0">
                  <c:v>Estado de México</c:v>
                </c:pt>
                <c:pt idx="1">
                  <c:v>San Luis Potosí</c:v>
                </c:pt>
                <c:pt idx="2">
                  <c:v>Oaxaca 31</c:v>
                </c:pt>
                <c:pt idx="3">
                  <c:v>Coahuila</c:v>
                </c:pt>
                <c:pt idx="4">
                  <c:v>Guerrero</c:v>
                </c:pt>
                <c:pt idx="5">
                  <c:v>Tamaulipas</c:v>
                </c:pt>
                <c:pt idx="6">
                  <c:v>Chiapas</c:v>
                </c:pt>
                <c:pt idx="7">
                  <c:v>Yucatán</c:v>
                </c:pt>
                <c:pt idx="8">
                  <c:v>Colima</c:v>
                </c:pt>
                <c:pt idx="9">
                  <c:v>Veracruz</c:v>
                </c:pt>
                <c:pt idx="10">
                  <c:v>Morelos</c:v>
                </c:pt>
                <c:pt idx="11">
                  <c:v>Durango</c:v>
                </c:pt>
                <c:pt idx="12">
                  <c:v>Nayarit</c:v>
                </c:pt>
                <c:pt idx="13">
                  <c:v>Baja California Sur</c:v>
                </c:pt>
                <c:pt idx="14">
                  <c:v>Tlaxcala</c:v>
                </c:pt>
                <c:pt idx="15">
                  <c:v>Zacatecas</c:v>
                </c:pt>
                <c:pt idx="16">
                  <c:v>Jalisco</c:v>
                </c:pt>
                <c:pt idx="17">
                  <c:v>Querétaro</c:v>
                </c:pt>
                <c:pt idx="18">
                  <c:v>Nuevo León</c:v>
                </c:pt>
                <c:pt idx="19">
                  <c:v>Campeche</c:v>
                </c:pt>
                <c:pt idx="20">
                  <c:v>Michoacán</c:v>
                </c:pt>
                <c:pt idx="21">
                  <c:v>Chihuahua</c:v>
                </c:pt>
                <c:pt idx="22">
                  <c:v>Puebla</c:v>
                </c:pt>
                <c:pt idx="23">
                  <c:v>Sonora</c:v>
                </c:pt>
                <c:pt idx="24">
                  <c:v>Tabasco</c:v>
                </c:pt>
                <c:pt idx="25">
                  <c:v>Hidalgo</c:v>
                </c:pt>
                <c:pt idx="26">
                  <c:v>Aguascalientes</c:v>
                </c:pt>
                <c:pt idx="27">
                  <c:v>Baja California</c:v>
                </c:pt>
                <c:pt idx="28">
                  <c:v>Ciudad de México</c:v>
                </c:pt>
                <c:pt idx="29">
                  <c:v>Sinaloa</c:v>
                </c:pt>
                <c:pt idx="30">
                  <c:v>Guanajuato</c:v>
                </c:pt>
                <c:pt idx="31">
                  <c:v>Federal</c:v>
                </c:pt>
                <c:pt idx="32">
                  <c:v>Quintana Roo</c:v>
                </c:pt>
              </c:strCache>
            </c:strRef>
          </c:cat>
          <c:val>
            <c:numRef>
              <c:f>Hoja1!$B$2:$B$34</c:f>
              <c:numCache>
                <c:formatCode>0.00</c:formatCode>
                <c:ptCount val="33"/>
                <c:pt idx="0">
                  <c:v>0.43929225288059698</c:v>
                </c:pt>
                <c:pt idx="1">
                  <c:v>0.49815984589552198</c:v>
                </c:pt>
                <c:pt idx="2">
                  <c:v>0.51600292062903197</c:v>
                </c:pt>
                <c:pt idx="3">
                  <c:v>0.54160848572131104</c:v>
                </c:pt>
                <c:pt idx="4">
                  <c:v>0.54956025931818098</c:v>
                </c:pt>
                <c:pt idx="5">
                  <c:v>0.550153636640625</c:v>
                </c:pt>
                <c:pt idx="6">
                  <c:v>0.55318062307246296</c:v>
                </c:pt>
                <c:pt idx="7">
                  <c:v>0.55759648962686503</c:v>
                </c:pt>
                <c:pt idx="8">
                  <c:v>0.57306041380392103</c:v>
                </c:pt>
                <c:pt idx="9">
                  <c:v>0.57796783173913002</c:v>
                </c:pt>
                <c:pt idx="10">
                  <c:v>0.57930404626865595</c:v>
                </c:pt>
                <c:pt idx="11">
                  <c:v>0.58138665545454504</c:v>
                </c:pt>
                <c:pt idx="12">
                  <c:v>0.59149720220312496</c:v>
                </c:pt>
                <c:pt idx="13">
                  <c:v>0.59343364535555498</c:v>
                </c:pt>
                <c:pt idx="14">
                  <c:v>0.59537671524193503</c:v>
                </c:pt>
                <c:pt idx="15">
                  <c:v>0.59805791984375001</c:v>
                </c:pt>
                <c:pt idx="16">
                  <c:v>0.59813038095081905</c:v>
                </c:pt>
                <c:pt idx="17">
                  <c:v>0.60171652286666599</c:v>
                </c:pt>
                <c:pt idx="18">
                  <c:v>0.60691694500000004</c:v>
                </c:pt>
                <c:pt idx="19">
                  <c:v>0.61528430296428505</c:v>
                </c:pt>
                <c:pt idx="20">
                  <c:v>0.616598358215384</c:v>
                </c:pt>
                <c:pt idx="21">
                  <c:v>0.617608545681818</c:v>
                </c:pt>
                <c:pt idx="22">
                  <c:v>0.63084705244615302</c:v>
                </c:pt>
                <c:pt idx="23">
                  <c:v>0.632814275348484</c:v>
                </c:pt>
                <c:pt idx="24">
                  <c:v>0.64023420501818096</c:v>
                </c:pt>
                <c:pt idx="25">
                  <c:v>0.640422569483871</c:v>
                </c:pt>
                <c:pt idx="26">
                  <c:v>0.64137156048148103</c:v>
                </c:pt>
                <c:pt idx="27">
                  <c:v>0.65534538461224401</c:v>
                </c:pt>
                <c:pt idx="28">
                  <c:v>0.66345421111666603</c:v>
                </c:pt>
                <c:pt idx="29">
                  <c:v>0.67813771343636298</c:v>
                </c:pt>
                <c:pt idx="30">
                  <c:v>0.68413299907692304</c:v>
                </c:pt>
                <c:pt idx="31">
                  <c:v>0.687811541364864</c:v>
                </c:pt>
                <c:pt idx="32">
                  <c:v>0.70583828115686198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3E5-4AEA-BAA2-2977B8B123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251883967"/>
        <c:axId val="1251874031"/>
      </c:barChart>
      <c:catAx>
        <c:axId val="125188396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t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251874031"/>
        <c:crosses val="autoZero"/>
        <c:auto val="0"/>
        <c:lblAlgn val="ctr"/>
        <c:lblOffset val="100"/>
        <c:tickLblSkip val="1"/>
        <c:noMultiLvlLbl val="0"/>
      </c:catAx>
      <c:valAx>
        <c:axId val="1251874031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sysDot"/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251883967"/>
        <c:crossesAt val="1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OAXACA</c:v>
                </c:pt>
              </c:strCache>
            </c:strRef>
          </c:tx>
          <c:spPr>
            <a:solidFill>
              <a:srgbClr val="660066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C898C9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8213-43A8-9080-A67BF7F9FF59}"/>
              </c:ext>
            </c:extLst>
          </c:dPt>
          <c:dPt>
            <c:idx val="2"/>
            <c:invertIfNegative val="0"/>
            <c:bubble3D val="0"/>
            <c:spPr>
              <a:solidFill>
                <a:srgbClr val="C898C9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F256-4173-8381-92F0761BA112}"/>
              </c:ext>
            </c:extLst>
          </c:dPt>
          <c:dPt>
            <c:idx val="3"/>
            <c:invertIfNegative val="0"/>
            <c:bubble3D val="0"/>
            <c:spPr>
              <a:solidFill>
                <a:srgbClr val="C898C9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8213-43A8-9080-A67BF7F9FF59}"/>
              </c:ext>
            </c:extLst>
          </c:dPt>
          <c:dLbls>
            <c:dLbl>
              <c:idx val="2"/>
              <c:layout>
                <c:manualLayout>
                  <c:x val="4.6874999999999944E-2"/>
                  <c:y val="2.463295920975915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F256-4173-8381-92F0761BA11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Hoja1!$A$2:$A$8</c:f>
              <c:strCache>
                <c:ptCount val="4"/>
                <c:pt idx="0">
                  <c:v>Transparencia desde el Gobierno</c:v>
                </c:pt>
                <c:pt idx="1">
                  <c:v>Transparencia activa</c:v>
                </c:pt>
                <c:pt idx="2">
                  <c:v>Datos Abiertos</c:v>
                </c:pt>
                <c:pt idx="3">
                  <c:v>Acceso a la Información (TG)</c:v>
                </c:pt>
              </c:strCache>
            </c:strRef>
          </c:cat>
          <c:val>
            <c:numRef>
              <c:f>Hoja1!$B$2:$B$8</c:f>
              <c:numCache>
                <c:formatCode>General</c:formatCode>
                <c:ptCount val="4"/>
                <c:pt idx="0">
                  <c:v>0.57999999999999996</c:v>
                </c:pt>
                <c:pt idx="1">
                  <c:v>0.56000000000000005</c:v>
                </c:pt>
                <c:pt idx="2">
                  <c:v>0.02</c:v>
                </c:pt>
                <c:pt idx="3">
                  <c:v>0.69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256-4173-8381-92F0761BA1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30160335"/>
        <c:axId val="1230144351"/>
      </c:barChart>
      <c:lineChart>
        <c:grouping val="standard"/>
        <c:varyColors val="0"/>
        <c:ser>
          <c:idx val="2"/>
          <c:order val="1"/>
          <c:tx>
            <c:strRef>
              <c:f>Hoja1!$D$1</c:f>
              <c:strCache>
                <c:ptCount val="1"/>
                <c:pt idx="0">
                  <c:v>PROMEDIO NACIONAL</c:v>
                </c:pt>
              </c:strCache>
            </c:strRef>
          </c:tx>
          <c:spPr>
            <a:ln w="28575" cap="sq">
              <a:solidFill>
                <a:schemeClr val="accent4">
                  <a:lumMod val="20000"/>
                  <a:lumOff val="80000"/>
                </a:schemeClr>
              </a:solidFill>
              <a:round/>
            </a:ln>
            <a:effectLst>
              <a:outerShdw dist="127000" dir="5400000" sx="1000" sy="1000" algn="ctr" rotWithShape="0">
                <a:schemeClr val="accent4">
                  <a:lumMod val="20000"/>
                  <a:lumOff val="80000"/>
                </a:schemeClr>
              </a:outerShdw>
            </a:effectLst>
          </c:spPr>
          <c:marker>
            <c:symbol val="picture"/>
            <c:spPr>
              <a:blipFill>
                <a:blip xmlns:r="http://schemas.openxmlformats.org/officeDocument/2006/relationships" r:embed="rId1"/>
                <a:stretch>
                  <a:fillRect/>
                </a:stretch>
              </a:blipFill>
              <a:ln w="25400">
                <a:noFill/>
              </a:ln>
              <a:effectLst>
                <a:outerShdw dist="127000" dir="5400000" sx="1000" sy="1000" algn="ctr" rotWithShape="0">
                  <a:schemeClr val="accent4">
                    <a:lumMod val="20000"/>
                    <a:lumOff val="80000"/>
                  </a:schemeClr>
                </a:outerShdw>
              </a:effectLst>
            </c:spPr>
          </c:marker>
          <c:dLbls>
            <c:dLbl>
              <c:idx val="0"/>
              <c:layout>
                <c:manualLayout>
                  <c:x val="0"/>
                  <c:y val="-6.6508989866349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256-4173-8381-92F0761BA112}"/>
                </c:ext>
              </c:extLst>
            </c:dLbl>
            <c:dLbl>
              <c:idx val="1"/>
              <c:layout>
                <c:manualLayout>
                  <c:x val="-1.5625000000000001E-3"/>
                  <c:y val="-5.66558061824460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256-4173-8381-92F0761BA112}"/>
                </c:ext>
              </c:extLst>
            </c:dLbl>
            <c:dLbl>
              <c:idx val="2"/>
              <c:layout>
                <c:manualLayout>
                  <c:x val="-2.9687499999999999E-2"/>
                  <c:y val="-0.1354812756536754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256-4173-8381-92F0761BA112}"/>
                </c:ext>
              </c:extLst>
            </c:dLbl>
            <c:dLbl>
              <c:idx val="3"/>
              <c:layout>
                <c:manualLayout>
                  <c:x val="-5.156250000000006E-2"/>
                  <c:y val="-7.88254694712292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256-4173-8381-92F0761BA11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Hoja1!$A$2:$A$8</c:f>
              <c:strCache>
                <c:ptCount val="4"/>
                <c:pt idx="0">
                  <c:v>Transparencia desde el Gobierno</c:v>
                </c:pt>
                <c:pt idx="1">
                  <c:v>Transparencia activa</c:v>
                </c:pt>
                <c:pt idx="2">
                  <c:v>Datos Abiertos</c:v>
                </c:pt>
                <c:pt idx="3">
                  <c:v>Acceso a la Información (TG)</c:v>
                </c:pt>
              </c:strCache>
            </c:strRef>
          </c:cat>
          <c:val>
            <c:numRef>
              <c:f>Hoja1!$D$2:$D$8</c:f>
              <c:numCache>
                <c:formatCode>General</c:formatCode>
                <c:ptCount val="4"/>
                <c:pt idx="0">
                  <c:v>0.69</c:v>
                </c:pt>
                <c:pt idx="1">
                  <c:v>0.67</c:v>
                </c:pt>
                <c:pt idx="2">
                  <c:v>0.08</c:v>
                </c:pt>
                <c:pt idx="3">
                  <c:v>0.82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256-4173-8381-92F0761BA1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30160335"/>
        <c:axId val="1230144351"/>
      </c:lineChart>
      <c:catAx>
        <c:axId val="123016033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230144351"/>
        <c:crosses val="autoZero"/>
        <c:auto val="1"/>
        <c:lblAlgn val="ctr"/>
        <c:lblOffset val="100"/>
        <c:noMultiLvlLbl val="0"/>
      </c:catAx>
      <c:valAx>
        <c:axId val="1230144351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sysDot"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23016033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OAXACA</c:v>
                </c:pt>
              </c:strCache>
            </c:strRef>
          </c:tx>
          <c:spPr>
            <a:solidFill>
              <a:srgbClr val="660066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C898C9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6523-4B76-BFD7-FA8CE33C35DF}"/>
              </c:ext>
            </c:extLst>
          </c:dPt>
          <c:dPt>
            <c:idx val="2"/>
            <c:invertIfNegative val="0"/>
            <c:bubble3D val="0"/>
            <c:spPr>
              <a:solidFill>
                <a:srgbClr val="C898C9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6523-4B76-BFD7-FA8CE33C35DF}"/>
              </c:ext>
            </c:extLst>
          </c:dPt>
          <c:dLbls>
            <c:dLbl>
              <c:idx val="0"/>
              <c:layout>
                <c:manualLayout>
                  <c:x val="-7.5730950889298279E-2"/>
                  <c:y val="1.57461277854063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523-4B76-BFD7-FA8CE33C35DF}"/>
                </c:ext>
              </c:extLst>
            </c:dLbl>
            <c:dLbl>
              <c:idx val="1"/>
              <c:layout>
                <c:manualLayout>
                  <c:x val="-9.4663688611622901E-2"/>
                  <c:y val="2.0994837047208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523-4B76-BFD7-FA8CE33C35D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Hoja1!$A$2:$A$8</c:f>
              <c:strCache>
                <c:ptCount val="3"/>
                <c:pt idx="0">
                  <c:v>Transparencia desde la ciudadanía</c:v>
                </c:pt>
                <c:pt idx="1">
                  <c:v>Transparencia Proactiva</c:v>
                </c:pt>
                <c:pt idx="2">
                  <c:v>Acceso a la Información (TC)</c:v>
                </c:pt>
              </c:strCache>
            </c:strRef>
          </c:cat>
          <c:val>
            <c:numRef>
              <c:f>Hoja1!$B$2:$B$8</c:f>
              <c:numCache>
                <c:formatCode>General</c:formatCode>
                <c:ptCount val="3"/>
                <c:pt idx="0">
                  <c:v>0.46</c:v>
                </c:pt>
                <c:pt idx="1">
                  <c:v>0.26</c:v>
                </c:pt>
                <c:pt idx="2">
                  <c:v>0.59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256-4173-8381-92F0761BA1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30160335"/>
        <c:axId val="1230144351"/>
      </c:barChart>
      <c:lineChart>
        <c:grouping val="standard"/>
        <c:varyColors val="0"/>
        <c:ser>
          <c:idx val="2"/>
          <c:order val="1"/>
          <c:tx>
            <c:strRef>
              <c:f>Hoja1!$D$1</c:f>
              <c:strCache>
                <c:ptCount val="1"/>
                <c:pt idx="0">
                  <c:v>PROMEDIO NACIONAL</c:v>
                </c:pt>
              </c:strCache>
            </c:strRef>
          </c:tx>
          <c:spPr>
            <a:ln w="28575" cap="sq">
              <a:solidFill>
                <a:schemeClr val="accent4">
                  <a:lumMod val="20000"/>
                  <a:lumOff val="80000"/>
                </a:schemeClr>
              </a:solidFill>
              <a:round/>
            </a:ln>
            <a:effectLst>
              <a:outerShdw dist="127000" dir="5400000" sx="1000" sy="1000" algn="ctr" rotWithShape="0">
                <a:schemeClr val="accent4">
                  <a:lumMod val="20000"/>
                  <a:lumOff val="80000"/>
                </a:schemeClr>
              </a:outerShdw>
            </a:effectLst>
          </c:spPr>
          <c:marker>
            <c:symbol val="picture"/>
            <c:spPr>
              <a:blipFill>
                <a:blip xmlns:r="http://schemas.openxmlformats.org/officeDocument/2006/relationships" r:embed="rId1"/>
                <a:stretch>
                  <a:fillRect/>
                </a:stretch>
              </a:blipFill>
              <a:ln w="25400">
                <a:noFill/>
              </a:ln>
              <a:effectLst>
                <a:outerShdw dist="127000" dir="5400000" sx="1000" sy="1000" algn="ctr" rotWithShape="0">
                  <a:schemeClr val="accent4">
                    <a:lumMod val="20000"/>
                    <a:lumOff val="80000"/>
                  </a:schemeClr>
                </a:outerShdw>
              </a:effectLst>
            </c:spPr>
          </c:marker>
          <c:dLbls>
            <c:dLbl>
              <c:idx val="1"/>
              <c:layout>
                <c:manualLayout>
                  <c:x val="-4.1020931731703285E-2"/>
                  <c:y val="-5.77358018798232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523-4B76-BFD7-FA8CE33C35D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Hoja1!$A$2:$A$8</c:f>
              <c:strCache>
                <c:ptCount val="3"/>
                <c:pt idx="0">
                  <c:v>Transparencia desde la ciudadanía</c:v>
                </c:pt>
                <c:pt idx="1">
                  <c:v>Transparencia Proactiva</c:v>
                </c:pt>
                <c:pt idx="2">
                  <c:v>Acceso a la Información (TC)</c:v>
                </c:pt>
              </c:strCache>
            </c:strRef>
          </c:cat>
          <c:val>
            <c:numRef>
              <c:f>Hoja1!$D$2:$D$8</c:f>
              <c:numCache>
                <c:formatCode>General</c:formatCode>
                <c:ptCount val="3"/>
                <c:pt idx="0">
                  <c:v>0.51</c:v>
                </c:pt>
                <c:pt idx="1">
                  <c:v>0.27</c:v>
                </c:pt>
                <c:pt idx="2">
                  <c:v>0.67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256-4173-8381-92F0761BA1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30160335"/>
        <c:axId val="1230144351"/>
      </c:lineChart>
      <c:catAx>
        <c:axId val="123016033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230144351"/>
        <c:crosses val="autoZero"/>
        <c:auto val="1"/>
        <c:lblAlgn val="ctr"/>
        <c:lblOffset val="100"/>
        <c:noMultiLvlLbl val="0"/>
      </c:catAx>
      <c:valAx>
        <c:axId val="1230144351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sysDot"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23016033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rgbClr val="B490D8"/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rgbClr val="B490D8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A3E5-4AEA-BAA2-2977B8B123D2}"/>
              </c:ext>
            </c:extLst>
          </c:dPt>
          <c:dPt>
            <c:idx val="4"/>
            <c:invertIfNegative val="0"/>
            <c:bubble3D val="0"/>
            <c:spPr>
              <a:solidFill>
                <a:srgbClr val="66006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1DDF-421F-8D31-6D0A8090571C}"/>
              </c:ext>
            </c:extLst>
          </c:dPt>
          <c:dLbls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A3E5-4AEA-BAA2-2977B8B123D2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MX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1DDF-421F-8D31-6D0A8090571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Hoja1!$A$2:$A$34</c:f>
              <c:strCache>
                <c:ptCount val="33"/>
                <c:pt idx="0">
                  <c:v>Yucatán</c:v>
                </c:pt>
                <c:pt idx="1">
                  <c:v>Coahuila</c:v>
                </c:pt>
                <c:pt idx="2">
                  <c:v>San Luis Potosí</c:v>
                </c:pt>
                <c:pt idx="3">
                  <c:v>Baja California</c:v>
                </c:pt>
                <c:pt idx="4">
                  <c:v>Oaxaca</c:v>
                </c:pt>
                <c:pt idx="5">
                  <c:v>Chiapas</c:v>
                </c:pt>
                <c:pt idx="6">
                  <c:v>Campeche</c:v>
                </c:pt>
                <c:pt idx="7">
                  <c:v>Tlaxcala</c:v>
                </c:pt>
                <c:pt idx="8">
                  <c:v>Nayarit</c:v>
                </c:pt>
                <c:pt idx="9">
                  <c:v>Baja California Sur</c:v>
                </c:pt>
                <c:pt idx="10">
                  <c:v>Jalisco</c:v>
                </c:pt>
                <c:pt idx="11">
                  <c:v>Colima</c:v>
                </c:pt>
                <c:pt idx="12">
                  <c:v>Veracruz</c:v>
                </c:pt>
                <c:pt idx="13">
                  <c:v>Aguascalientes</c:v>
                </c:pt>
                <c:pt idx="14">
                  <c:v>Morelos</c:v>
                </c:pt>
                <c:pt idx="15">
                  <c:v>Michoacán</c:v>
                </c:pt>
                <c:pt idx="16">
                  <c:v>Estado de México</c:v>
                </c:pt>
                <c:pt idx="17">
                  <c:v>Tamaulipas</c:v>
                </c:pt>
                <c:pt idx="18">
                  <c:v>Tabasco</c:v>
                </c:pt>
                <c:pt idx="19">
                  <c:v>Guerrero</c:v>
                </c:pt>
                <c:pt idx="20">
                  <c:v>Sonora</c:v>
                </c:pt>
                <c:pt idx="21">
                  <c:v>Hidalgo</c:v>
                </c:pt>
                <c:pt idx="22">
                  <c:v>Nuevo León</c:v>
                </c:pt>
                <c:pt idx="23">
                  <c:v>Sinaloa</c:v>
                </c:pt>
                <c:pt idx="24">
                  <c:v>Durango</c:v>
                </c:pt>
                <c:pt idx="25">
                  <c:v>Chihuahua</c:v>
                </c:pt>
                <c:pt idx="26">
                  <c:v>Federal</c:v>
                </c:pt>
                <c:pt idx="27">
                  <c:v>Zacatecas</c:v>
                </c:pt>
                <c:pt idx="28">
                  <c:v>Quintana Roo</c:v>
                </c:pt>
                <c:pt idx="29">
                  <c:v>Querétaro</c:v>
                </c:pt>
                <c:pt idx="30">
                  <c:v>Puebla</c:v>
                </c:pt>
                <c:pt idx="31">
                  <c:v>Ciudad de México</c:v>
                </c:pt>
                <c:pt idx="32">
                  <c:v>Guanajuato</c:v>
                </c:pt>
              </c:strCache>
            </c:strRef>
          </c:cat>
          <c:val>
            <c:numRef>
              <c:f>Hoja1!$B$2:$B$34</c:f>
              <c:numCache>
                <c:formatCode>0.00</c:formatCode>
                <c:ptCount val="33"/>
                <c:pt idx="0">
                  <c:v>0.24276119402985</c:v>
                </c:pt>
                <c:pt idx="1">
                  <c:v>0.25950819672131098</c:v>
                </c:pt>
                <c:pt idx="2">
                  <c:v>0.27044776119402902</c:v>
                </c:pt>
                <c:pt idx="3">
                  <c:v>0.27163265306122403</c:v>
                </c:pt>
                <c:pt idx="4">
                  <c:v>0.27338709677419298</c:v>
                </c:pt>
                <c:pt idx="5">
                  <c:v>0.275797101449275</c:v>
                </c:pt>
                <c:pt idx="6">
                  <c:v>0.27794642857142798</c:v>
                </c:pt>
                <c:pt idx="7">
                  <c:v>0.27903225806451598</c:v>
                </c:pt>
                <c:pt idx="8">
                  <c:v>0.29398437500000002</c:v>
                </c:pt>
                <c:pt idx="9">
                  <c:v>0.295333333333333</c:v>
                </c:pt>
                <c:pt idx="10">
                  <c:v>0.30467213114754099</c:v>
                </c:pt>
                <c:pt idx="11">
                  <c:v>0.30813725490195998</c:v>
                </c:pt>
                <c:pt idx="12">
                  <c:v>0.30847826086956498</c:v>
                </c:pt>
                <c:pt idx="13">
                  <c:v>0.30916666666666598</c:v>
                </c:pt>
                <c:pt idx="14">
                  <c:v>0.31111940298507401</c:v>
                </c:pt>
                <c:pt idx="15">
                  <c:v>0.31423076923076898</c:v>
                </c:pt>
                <c:pt idx="16">
                  <c:v>0.31611940298507402</c:v>
                </c:pt>
                <c:pt idx="17">
                  <c:v>0.3228125</c:v>
                </c:pt>
                <c:pt idx="18">
                  <c:v>0.32409090909090899</c:v>
                </c:pt>
                <c:pt idx="19">
                  <c:v>0.32439393939393901</c:v>
                </c:pt>
                <c:pt idx="20">
                  <c:v>0.32787878787878699</c:v>
                </c:pt>
                <c:pt idx="21">
                  <c:v>0.33072580645161198</c:v>
                </c:pt>
                <c:pt idx="22">
                  <c:v>0.33411764705882302</c:v>
                </c:pt>
                <c:pt idx="23">
                  <c:v>0.34599999999999997</c:v>
                </c:pt>
                <c:pt idx="24">
                  <c:v>0.34977272727272701</c:v>
                </c:pt>
                <c:pt idx="25">
                  <c:v>0.35689393939393899</c:v>
                </c:pt>
                <c:pt idx="26">
                  <c:v>0.36263513513513501</c:v>
                </c:pt>
                <c:pt idx="27">
                  <c:v>0.36351562500000001</c:v>
                </c:pt>
                <c:pt idx="28">
                  <c:v>0.36529411764705799</c:v>
                </c:pt>
                <c:pt idx="29">
                  <c:v>0.37616666666666598</c:v>
                </c:pt>
                <c:pt idx="30">
                  <c:v>0.39084615384615301</c:v>
                </c:pt>
                <c:pt idx="31">
                  <c:v>0.41866666666666602</c:v>
                </c:pt>
                <c:pt idx="32">
                  <c:v>0.43053846153846098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3E5-4AEA-BAA2-2977B8B123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251883967"/>
        <c:axId val="1251874031"/>
      </c:barChart>
      <c:catAx>
        <c:axId val="125188396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t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251874031"/>
        <c:crosses val="autoZero"/>
        <c:auto val="0"/>
        <c:lblAlgn val="ctr"/>
        <c:lblOffset val="100"/>
        <c:tickLblSkip val="1"/>
        <c:noMultiLvlLbl val="0"/>
      </c:catAx>
      <c:valAx>
        <c:axId val="1251874031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sysDot"/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251883967"/>
        <c:crossesAt val="1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4436E5A-57E9-4FE6-B7C6-67D0A2EC3B79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4F2FA447-A279-4E73-9635-53B1B4CD4B33}">
      <dgm:prSet phldrT="[Texto]" custT="1"/>
      <dgm:spPr>
        <a:solidFill>
          <a:srgbClr val="7030A0"/>
        </a:solidFill>
      </dgm:spPr>
      <dgm:t>
        <a:bodyPr/>
        <a:lstStyle/>
        <a:p>
          <a:r>
            <a:rPr lang="es-ES" sz="2800" b="1" dirty="0">
              <a:solidFill>
                <a:schemeClr val="bg1"/>
              </a:solidFill>
              <a:latin typeface="+mn-lt"/>
            </a:rPr>
            <a:t>Acceso a la Información</a:t>
          </a:r>
          <a:endParaRPr lang="es-MX" sz="2800" b="1" dirty="0">
            <a:solidFill>
              <a:schemeClr val="bg1"/>
            </a:solidFill>
            <a:latin typeface="+mn-lt"/>
          </a:endParaRPr>
        </a:p>
      </dgm:t>
    </dgm:pt>
    <dgm:pt modelId="{0CCE219D-B563-492F-BBA0-5437A62D121E}" type="parTrans" cxnId="{9608B6F3-E426-4E8E-A3BA-FEF9A4DCA252}">
      <dgm:prSet/>
      <dgm:spPr/>
      <dgm:t>
        <a:bodyPr/>
        <a:lstStyle/>
        <a:p>
          <a:endParaRPr lang="es-MX">
            <a:latin typeface="+mn-lt"/>
          </a:endParaRPr>
        </a:p>
      </dgm:t>
    </dgm:pt>
    <dgm:pt modelId="{6CDCF3C5-F506-4F75-85F9-59D865D4FD74}" type="sibTrans" cxnId="{9608B6F3-E426-4E8E-A3BA-FEF9A4DCA252}">
      <dgm:prSet/>
      <dgm:spPr/>
      <dgm:t>
        <a:bodyPr/>
        <a:lstStyle/>
        <a:p>
          <a:endParaRPr lang="es-MX">
            <a:latin typeface="+mn-lt"/>
          </a:endParaRPr>
        </a:p>
      </dgm:t>
    </dgm:pt>
    <dgm:pt modelId="{DD3658E8-24A7-4284-8F0D-26F647A6D0EE}">
      <dgm:prSet phldrT="[Texto]" custT="1"/>
      <dgm:spPr>
        <a:solidFill>
          <a:schemeClr val="bg1">
            <a:alpha val="90000"/>
          </a:schemeClr>
        </a:solidFill>
      </dgm:spPr>
      <dgm:t>
        <a:bodyPr/>
        <a:lstStyle/>
        <a:p>
          <a:pPr marL="0" lvl="1" indent="0" algn="just" defTabSz="889000">
            <a:lnSpc>
              <a:spcPct val="10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None/>
          </a:pPr>
          <a:r>
            <a:rPr lang="es-ES" sz="2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+mn-lt"/>
              <a:ea typeface="+mn-ea"/>
              <a:cs typeface="+mn-cs"/>
            </a:rPr>
            <a:t>Respuestas del Sujeto Obligado a las solicitudes de acceso a la información:</a:t>
          </a:r>
          <a:endParaRPr lang="es-MX" sz="24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+mn-lt"/>
            <a:ea typeface="+mn-ea"/>
            <a:cs typeface="+mn-cs"/>
          </a:endParaRPr>
        </a:p>
      </dgm:t>
    </dgm:pt>
    <dgm:pt modelId="{2A8158E8-7E1F-4DC3-A1F1-574E5061DD64}" type="parTrans" cxnId="{FF0CC0FB-2D20-4536-9008-0027AD5C169A}">
      <dgm:prSet/>
      <dgm:spPr/>
      <dgm:t>
        <a:bodyPr/>
        <a:lstStyle/>
        <a:p>
          <a:endParaRPr lang="es-MX">
            <a:latin typeface="+mn-lt"/>
          </a:endParaRPr>
        </a:p>
      </dgm:t>
    </dgm:pt>
    <dgm:pt modelId="{CD1A671B-1181-4A6B-9228-41B4E35F8450}" type="sibTrans" cxnId="{FF0CC0FB-2D20-4536-9008-0027AD5C169A}">
      <dgm:prSet/>
      <dgm:spPr/>
      <dgm:t>
        <a:bodyPr/>
        <a:lstStyle/>
        <a:p>
          <a:endParaRPr lang="es-MX">
            <a:latin typeface="+mn-lt"/>
          </a:endParaRPr>
        </a:p>
      </dgm:t>
    </dgm:pt>
    <dgm:pt modelId="{D16FE9A8-D90B-4926-A86B-7F0B83430EF9}">
      <dgm:prSet phldrT="[Texto]" custT="1"/>
      <dgm:spPr>
        <a:solidFill>
          <a:srgbClr val="7030A0"/>
        </a:solidFill>
      </dgm:spPr>
      <dgm:t>
        <a:bodyPr/>
        <a:lstStyle/>
        <a:p>
          <a:r>
            <a:rPr lang="es-ES" sz="2800" b="1" dirty="0">
              <a:solidFill>
                <a:schemeClr val="bg1"/>
              </a:solidFill>
              <a:latin typeface="+mn-lt"/>
            </a:rPr>
            <a:t>Transparencia Activa</a:t>
          </a:r>
          <a:endParaRPr lang="es-MX" sz="2800" b="1" dirty="0">
            <a:solidFill>
              <a:schemeClr val="bg1"/>
            </a:solidFill>
            <a:latin typeface="+mn-lt"/>
          </a:endParaRPr>
        </a:p>
      </dgm:t>
    </dgm:pt>
    <dgm:pt modelId="{A7B2860E-E292-4777-86B6-BC27818A926B}" type="parTrans" cxnId="{7D5842EF-F008-48FB-999B-A88A6031516B}">
      <dgm:prSet/>
      <dgm:spPr/>
      <dgm:t>
        <a:bodyPr/>
        <a:lstStyle/>
        <a:p>
          <a:endParaRPr lang="es-MX">
            <a:latin typeface="+mn-lt"/>
          </a:endParaRPr>
        </a:p>
      </dgm:t>
    </dgm:pt>
    <dgm:pt modelId="{18900FA2-B359-4D07-A405-89503248E7FA}" type="sibTrans" cxnId="{7D5842EF-F008-48FB-999B-A88A6031516B}">
      <dgm:prSet/>
      <dgm:spPr/>
      <dgm:t>
        <a:bodyPr/>
        <a:lstStyle/>
        <a:p>
          <a:endParaRPr lang="es-MX">
            <a:latin typeface="+mn-lt"/>
          </a:endParaRPr>
        </a:p>
      </dgm:t>
    </dgm:pt>
    <dgm:pt modelId="{D79AD035-A758-48ED-B4EA-E89D3BFC0CD4}">
      <dgm:prSet phldrT="[Texto]" custT="1"/>
      <dgm:spPr>
        <a:solidFill>
          <a:schemeClr val="bg1">
            <a:alpha val="90000"/>
          </a:schemeClr>
        </a:solidFill>
      </dgm:spPr>
      <dgm:t>
        <a:bodyPr/>
        <a:lstStyle/>
        <a:p>
          <a:pPr marL="0" lvl="1" indent="0" algn="just" defTabSz="889000">
            <a:lnSpc>
              <a:spcPct val="10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None/>
          </a:pPr>
          <a:r>
            <a:rPr lang="es-ES" sz="2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+mn-lt"/>
              <a:ea typeface="+mn-ea"/>
              <a:cs typeface="+mn-cs"/>
            </a:rPr>
            <a:t>Publicación de información de todas las obligaciones comunes de transparencia.</a:t>
          </a:r>
          <a:endParaRPr lang="es-MX" sz="24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+mn-lt"/>
            <a:ea typeface="+mn-ea"/>
            <a:cs typeface="+mn-cs"/>
          </a:endParaRPr>
        </a:p>
      </dgm:t>
    </dgm:pt>
    <dgm:pt modelId="{65A92D74-5BB7-4F21-BDBC-DF244F3B0B9F}" type="parTrans" cxnId="{68D97030-D725-49D6-A1FE-E2FFBA8B2CA5}">
      <dgm:prSet/>
      <dgm:spPr/>
      <dgm:t>
        <a:bodyPr/>
        <a:lstStyle/>
        <a:p>
          <a:endParaRPr lang="es-MX">
            <a:latin typeface="+mn-lt"/>
          </a:endParaRPr>
        </a:p>
      </dgm:t>
    </dgm:pt>
    <dgm:pt modelId="{DF27161B-5392-4EDA-BA91-67062AD2C190}" type="sibTrans" cxnId="{68D97030-D725-49D6-A1FE-E2FFBA8B2CA5}">
      <dgm:prSet/>
      <dgm:spPr/>
      <dgm:t>
        <a:bodyPr/>
        <a:lstStyle/>
        <a:p>
          <a:endParaRPr lang="es-MX">
            <a:latin typeface="+mn-lt"/>
          </a:endParaRPr>
        </a:p>
      </dgm:t>
    </dgm:pt>
    <dgm:pt modelId="{ED837EDB-D2E6-4A84-AC84-DA0D326E7B3F}">
      <dgm:prSet phldrT="[Texto]" custT="1"/>
      <dgm:spPr>
        <a:solidFill>
          <a:srgbClr val="7030A0"/>
        </a:solidFill>
      </dgm:spPr>
      <dgm:t>
        <a:bodyPr/>
        <a:lstStyle/>
        <a:p>
          <a:r>
            <a:rPr lang="es-ES" sz="2800" b="1" dirty="0">
              <a:solidFill>
                <a:schemeClr val="bg1"/>
              </a:solidFill>
              <a:latin typeface="+mn-lt"/>
            </a:rPr>
            <a:t>Datos Abiertos </a:t>
          </a:r>
          <a:endParaRPr lang="es-MX" sz="2800" b="1" dirty="0">
            <a:solidFill>
              <a:schemeClr val="bg1"/>
            </a:solidFill>
            <a:latin typeface="+mn-lt"/>
          </a:endParaRPr>
        </a:p>
      </dgm:t>
    </dgm:pt>
    <dgm:pt modelId="{358C2F41-6477-4681-A02B-23996C200F3B}" type="parTrans" cxnId="{793FE70B-0A6B-49B9-8550-DB8FE3EB586F}">
      <dgm:prSet/>
      <dgm:spPr/>
      <dgm:t>
        <a:bodyPr/>
        <a:lstStyle/>
        <a:p>
          <a:endParaRPr lang="es-MX">
            <a:latin typeface="+mn-lt"/>
          </a:endParaRPr>
        </a:p>
      </dgm:t>
    </dgm:pt>
    <dgm:pt modelId="{A7FB9802-1EFB-47B2-819C-1393C2A652C7}" type="sibTrans" cxnId="{793FE70B-0A6B-49B9-8550-DB8FE3EB586F}">
      <dgm:prSet/>
      <dgm:spPr/>
      <dgm:t>
        <a:bodyPr/>
        <a:lstStyle/>
        <a:p>
          <a:endParaRPr lang="es-MX">
            <a:latin typeface="+mn-lt"/>
          </a:endParaRPr>
        </a:p>
      </dgm:t>
    </dgm:pt>
    <dgm:pt modelId="{FF8CB323-8439-4220-B70A-6680AC0A81D4}">
      <dgm:prSet phldrT="[Texto]" custT="1"/>
      <dgm:spPr>
        <a:solidFill>
          <a:schemeClr val="bg1">
            <a:alpha val="90000"/>
          </a:schemeClr>
        </a:solidFill>
      </dgm:spPr>
      <dgm:t>
        <a:bodyPr/>
        <a:lstStyle/>
        <a:p>
          <a:pPr marL="0" lvl="1" indent="0" algn="just" defTabSz="889000">
            <a:lnSpc>
              <a:spcPct val="10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None/>
          </a:pPr>
          <a:r>
            <a:rPr lang="es-ES" sz="2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+mn-lt"/>
              <a:ea typeface="+mn-ea"/>
              <a:cs typeface="+mn-cs"/>
            </a:rPr>
            <a:t>Revisión de la existencia y calidad de los datos abiertos publicados por el sujeto obligado.</a:t>
          </a:r>
          <a:endParaRPr lang="es-MX" sz="24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+mn-lt"/>
            <a:ea typeface="+mn-ea"/>
            <a:cs typeface="+mn-cs"/>
          </a:endParaRPr>
        </a:p>
      </dgm:t>
    </dgm:pt>
    <dgm:pt modelId="{3B9A3712-49F8-4FFF-B489-4129F6A8FAC8}" type="parTrans" cxnId="{D674FDF2-5B97-43DC-8A6F-471D58E69D18}">
      <dgm:prSet/>
      <dgm:spPr/>
      <dgm:t>
        <a:bodyPr/>
        <a:lstStyle/>
        <a:p>
          <a:endParaRPr lang="es-MX">
            <a:latin typeface="+mn-lt"/>
          </a:endParaRPr>
        </a:p>
      </dgm:t>
    </dgm:pt>
    <dgm:pt modelId="{6199F16F-1D22-41A4-B25C-0C14B28D242B}" type="sibTrans" cxnId="{D674FDF2-5B97-43DC-8A6F-471D58E69D18}">
      <dgm:prSet/>
      <dgm:spPr/>
      <dgm:t>
        <a:bodyPr/>
        <a:lstStyle/>
        <a:p>
          <a:endParaRPr lang="es-MX">
            <a:latin typeface="+mn-lt"/>
          </a:endParaRPr>
        </a:p>
      </dgm:t>
    </dgm:pt>
    <dgm:pt modelId="{C79C184A-CCD1-4E06-98D0-4E8EF178F70F}">
      <dgm:prSet phldrT="[Texto]" custT="1"/>
      <dgm:spPr>
        <a:solidFill>
          <a:schemeClr val="bg1">
            <a:alpha val="90000"/>
          </a:schemeClr>
        </a:solidFill>
      </dgm:spPr>
      <dgm:t>
        <a:bodyPr/>
        <a:lstStyle/>
        <a:p>
          <a:pPr marL="228600" lvl="1" indent="0" algn="just" defTabSz="889000">
            <a:lnSpc>
              <a:spcPct val="10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s-ES" sz="2400" kern="1200" dirty="0">
              <a:latin typeface="+mn-lt"/>
            </a:rPr>
            <a:t>El cumplimiento del plazo legal.</a:t>
          </a:r>
          <a:endParaRPr lang="es-MX" sz="2400" kern="1200" dirty="0">
            <a:latin typeface="+mn-lt"/>
          </a:endParaRPr>
        </a:p>
      </dgm:t>
    </dgm:pt>
    <dgm:pt modelId="{A0122C3F-A61B-4111-91D0-8BC74F0E130A}" type="parTrans" cxnId="{03D894B6-F758-42AA-BD58-3E8FEE2622E3}">
      <dgm:prSet/>
      <dgm:spPr/>
      <dgm:t>
        <a:bodyPr/>
        <a:lstStyle/>
        <a:p>
          <a:endParaRPr lang="es-MX">
            <a:latin typeface="+mn-lt"/>
          </a:endParaRPr>
        </a:p>
      </dgm:t>
    </dgm:pt>
    <dgm:pt modelId="{8C611B83-29A4-47E0-BD82-C6352C8990B3}" type="sibTrans" cxnId="{03D894B6-F758-42AA-BD58-3E8FEE2622E3}">
      <dgm:prSet/>
      <dgm:spPr/>
      <dgm:t>
        <a:bodyPr/>
        <a:lstStyle/>
        <a:p>
          <a:endParaRPr lang="es-MX">
            <a:latin typeface="+mn-lt"/>
          </a:endParaRPr>
        </a:p>
      </dgm:t>
    </dgm:pt>
    <dgm:pt modelId="{B821AA52-5946-4C77-9D3A-9AD1687C3968}">
      <dgm:prSet phldrT="[Texto]" custT="1"/>
      <dgm:spPr>
        <a:solidFill>
          <a:schemeClr val="bg1">
            <a:alpha val="90000"/>
          </a:schemeClr>
        </a:solidFill>
      </dgm:spPr>
      <dgm:t>
        <a:bodyPr/>
        <a:lstStyle/>
        <a:p>
          <a:pPr marL="228600" lvl="1" indent="0" algn="just" defTabSz="889000">
            <a:lnSpc>
              <a:spcPct val="10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s-ES" sz="2400" kern="1200" dirty="0">
              <a:latin typeface="+mn-lt"/>
            </a:rPr>
            <a:t>la existencia de una respuesta.</a:t>
          </a:r>
          <a:endParaRPr lang="es-MX" sz="2400" kern="1200" dirty="0">
            <a:latin typeface="+mn-lt"/>
          </a:endParaRPr>
        </a:p>
      </dgm:t>
    </dgm:pt>
    <dgm:pt modelId="{AA341558-C752-4C21-A4C4-2C3E6AF24B89}" type="parTrans" cxnId="{D54EE74B-DDCB-4F95-A2D3-EF70CCC6A642}">
      <dgm:prSet/>
      <dgm:spPr/>
      <dgm:t>
        <a:bodyPr/>
        <a:lstStyle/>
        <a:p>
          <a:endParaRPr lang="es-MX">
            <a:latin typeface="+mn-lt"/>
          </a:endParaRPr>
        </a:p>
      </dgm:t>
    </dgm:pt>
    <dgm:pt modelId="{A087A983-AE43-4243-84BE-BB1B31411B9F}" type="sibTrans" cxnId="{D54EE74B-DDCB-4F95-A2D3-EF70CCC6A642}">
      <dgm:prSet/>
      <dgm:spPr/>
      <dgm:t>
        <a:bodyPr/>
        <a:lstStyle/>
        <a:p>
          <a:endParaRPr lang="es-MX">
            <a:latin typeface="+mn-lt"/>
          </a:endParaRPr>
        </a:p>
      </dgm:t>
    </dgm:pt>
    <dgm:pt modelId="{0E7F8E83-E3DD-450E-A383-1314A583F664}">
      <dgm:prSet phldrT="[Texto]" custT="1"/>
      <dgm:spPr>
        <a:solidFill>
          <a:schemeClr val="bg1">
            <a:alpha val="90000"/>
          </a:schemeClr>
        </a:solidFill>
      </dgm:spPr>
      <dgm:t>
        <a:bodyPr/>
        <a:lstStyle/>
        <a:p>
          <a:pPr marL="228600" lvl="1" indent="0" algn="just" defTabSz="889000">
            <a:lnSpc>
              <a:spcPct val="10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s-ES" sz="2400" kern="1200" dirty="0">
              <a:latin typeface="+mn-lt"/>
            </a:rPr>
            <a:t>No uso de prórroga.</a:t>
          </a:r>
          <a:endParaRPr lang="es-MX" sz="2400" kern="1200" dirty="0">
            <a:latin typeface="+mn-lt"/>
          </a:endParaRPr>
        </a:p>
      </dgm:t>
    </dgm:pt>
    <dgm:pt modelId="{1B8AA7E1-E0A8-4C51-9F62-ACCAA49B16FF}" type="parTrans" cxnId="{8FCB046C-7D0B-41BF-9883-A4940AF1BB31}">
      <dgm:prSet/>
      <dgm:spPr/>
      <dgm:t>
        <a:bodyPr/>
        <a:lstStyle/>
        <a:p>
          <a:endParaRPr lang="es-MX">
            <a:latin typeface="+mn-lt"/>
          </a:endParaRPr>
        </a:p>
      </dgm:t>
    </dgm:pt>
    <dgm:pt modelId="{F55B33A9-13C8-4393-B417-C091D0BE7037}" type="sibTrans" cxnId="{8FCB046C-7D0B-41BF-9883-A4940AF1BB31}">
      <dgm:prSet/>
      <dgm:spPr/>
      <dgm:t>
        <a:bodyPr/>
        <a:lstStyle/>
        <a:p>
          <a:endParaRPr lang="es-MX">
            <a:latin typeface="+mn-lt"/>
          </a:endParaRPr>
        </a:p>
      </dgm:t>
    </dgm:pt>
    <dgm:pt modelId="{5CA571A6-433B-4900-90BB-858CE17332E2}" type="pres">
      <dgm:prSet presAssocID="{54436E5A-57E9-4FE6-B7C6-67D0A2EC3B79}" presName="Name0" presStyleCnt="0">
        <dgm:presLayoutVars>
          <dgm:dir/>
          <dgm:animLvl val="lvl"/>
          <dgm:resizeHandles val="exact"/>
        </dgm:presLayoutVars>
      </dgm:prSet>
      <dgm:spPr/>
    </dgm:pt>
    <dgm:pt modelId="{9DFF0453-6364-4479-B8CC-8FAE5E8D3F45}" type="pres">
      <dgm:prSet presAssocID="{4F2FA447-A279-4E73-9635-53B1B4CD4B33}" presName="composite" presStyleCnt="0"/>
      <dgm:spPr/>
    </dgm:pt>
    <dgm:pt modelId="{56209A5D-8284-4561-81AD-495708E80AC7}" type="pres">
      <dgm:prSet presAssocID="{4F2FA447-A279-4E73-9635-53B1B4CD4B33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2C791B1F-A2CA-4B9C-B7EF-B6A1F5C9E3B1}" type="pres">
      <dgm:prSet presAssocID="{4F2FA447-A279-4E73-9635-53B1B4CD4B33}" presName="desTx" presStyleLbl="alignAccFollowNode1" presStyleIdx="0" presStyleCnt="3" custLinFactNeighborX="-3526" custLinFactNeighborY="-393">
        <dgm:presLayoutVars>
          <dgm:bulletEnabled val="1"/>
        </dgm:presLayoutVars>
      </dgm:prSet>
      <dgm:spPr/>
    </dgm:pt>
    <dgm:pt modelId="{8243E376-D114-4046-84F5-4380EF011323}" type="pres">
      <dgm:prSet presAssocID="{6CDCF3C5-F506-4F75-85F9-59D865D4FD74}" presName="space" presStyleCnt="0"/>
      <dgm:spPr/>
    </dgm:pt>
    <dgm:pt modelId="{E2E98AE8-B614-4FBC-910A-913D7C6B26B4}" type="pres">
      <dgm:prSet presAssocID="{D16FE9A8-D90B-4926-A86B-7F0B83430EF9}" presName="composite" presStyleCnt="0"/>
      <dgm:spPr/>
    </dgm:pt>
    <dgm:pt modelId="{23A0182D-4ECB-414C-8081-C3CF3BD0031C}" type="pres">
      <dgm:prSet presAssocID="{D16FE9A8-D90B-4926-A86B-7F0B83430EF9}" presName="parTx" presStyleLbl="alignNode1" presStyleIdx="1" presStyleCnt="3" custLinFactNeighborY="-3071">
        <dgm:presLayoutVars>
          <dgm:chMax val="0"/>
          <dgm:chPref val="0"/>
          <dgm:bulletEnabled val="1"/>
        </dgm:presLayoutVars>
      </dgm:prSet>
      <dgm:spPr/>
    </dgm:pt>
    <dgm:pt modelId="{1B5D9575-958B-4A15-95EC-27BAD9650DB8}" type="pres">
      <dgm:prSet presAssocID="{D16FE9A8-D90B-4926-A86B-7F0B83430EF9}" presName="desTx" presStyleLbl="alignAccFollowNode1" presStyleIdx="1" presStyleCnt="3">
        <dgm:presLayoutVars>
          <dgm:bulletEnabled val="1"/>
        </dgm:presLayoutVars>
      </dgm:prSet>
      <dgm:spPr/>
    </dgm:pt>
    <dgm:pt modelId="{03262834-3618-46DF-8E51-F2F1C94D622C}" type="pres">
      <dgm:prSet presAssocID="{18900FA2-B359-4D07-A405-89503248E7FA}" presName="space" presStyleCnt="0"/>
      <dgm:spPr/>
    </dgm:pt>
    <dgm:pt modelId="{75021371-885E-4B60-93A8-D088473B5D3D}" type="pres">
      <dgm:prSet presAssocID="{ED837EDB-D2E6-4A84-AC84-DA0D326E7B3F}" presName="composite" presStyleCnt="0"/>
      <dgm:spPr/>
    </dgm:pt>
    <dgm:pt modelId="{F463C29A-0B0F-4455-B68C-1845EA010E33}" type="pres">
      <dgm:prSet presAssocID="{ED837EDB-D2E6-4A84-AC84-DA0D326E7B3F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CAACE9C2-3695-40BE-9CBD-FC067CE7E7CE}" type="pres">
      <dgm:prSet presAssocID="{ED837EDB-D2E6-4A84-AC84-DA0D326E7B3F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793FE70B-0A6B-49B9-8550-DB8FE3EB586F}" srcId="{54436E5A-57E9-4FE6-B7C6-67D0A2EC3B79}" destId="{ED837EDB-D2E6-4A84-AC84-DA0D326E7B3F}" srcOrd="2" destOrd="0" parTransId="{358C2F41-6477-4681-A02B-23996C200F3B}" sibTransId="{A7FB9802-1EFB-47B2-819C-1393C2A652C7}"/>
    <dgm:cxn modelId="{54920729-BF12-4751-82DB-54B68B6E7493}" type="presOf" srcId="{54436E5A-57E9-4FE6-B7C6-67D0A2EC3B79}" destId="{5CA571A6-433B-4900-90BB-858CE17332E2}" srcOrd="0" destOrd="0" presId="urn:microsoft.com/office/officeart/2005/8/layout/hList1"/>
    <dgm:cxn modelId="{556E1D29-9962-4D08-B342-2A4A73212742}" type="presOf" srcId="{B821AA52-5946-4C77-9D3A-9AD1687C3968}" destId="{2C791B1F-A2CA-4B9C-B7EF-B6A1F5C9E3B1}" srcOrd="0" destOrd="2" presId="urn:microsoft.com/office/officeart/2005/8/layout/hList1"/>
    <dgm:cxn modelId="{485CC52F-6D83-4E5D-9A2E-4130DE7679D8}" type="presOf" srcId="{C79C184A-CCD1-4E06-98D0-4E8EF178F70F}" destId="{2C791B1F-A2CA-4B9C-B7EF-B6A1F5C9E3B1}" srcOrd="0" destOrd="1" presId="urn:microsoft.com/office/officeart/2005/8/layout/hList1"/>
    <dgm:cxn modelId="{68D97030-D725-49D6-A1FE-E2FFBA8B2CA5}" srcId="{D16FE9A8-D90B-4926-A86B-7F0B83430EF9}" destId="{D79AD035-A758-48ED-B4EA-E89D3BFC0CD4}" srcOrd="0" destOrd="0" parTransId="{65A92D74-5BB7-4F21-BDBC-DF244F3B0B9F}" sibTransId="{DF27161B-5392-4EDA-BA91-67062AD2C190}"/>
    <dgm:cxn modelId="{92834931-EFB0-4340-8F00-1A1C42B6EA1F}" type="presOf" srcId="{FF8CB323-8439-4220-B70A-6680AC0A81D4}" destId="{CAACE9C2-3695-40BE-9CBD-FC067CE7E7CE}" srcOrd="0" destOrd="0" presId="urn:microsoft.com/office/officeart/2005/8/layout/hList1"/>
    <dgm:cxn modelId="{1C67974A-C98E-4E46-8D64-E013F98A005D}" type="presOf" srcId="{D16FE9A8-D90B-4926-A86B-7F0B83430EF9}" destId="{23A0182D-4ECB-414C-8081-C3CF3BD0031C}" srcOrd="0" destOrd="0" presId="urn:microsoft.com/office/officeart/2005/8/layout/hList1"/>
    <dgm:cxn modelId="{D54EE74B-DDCB-4F95-A2D3-EF70CCC6A642}" srcId="{4F2FA447-A279-4E73-9635-53B1B4CD4B33}" destId="{B821AA52-5946-4C77-9D3A-9AD1687C3968}" srcOrd="2" destOrd="0" parTransId="{AA341558-C752-4C21-A4C4-2C3E6AF24B89}" sibTransId="{A087A983-AE43-4243-84BE-BB1B31411B9F}"/>
    <dgm:cxn modelId="{8FCB046C-7D0B-41BF-9883-A4940AF1BB31}" srcId="{4F2FA447-A279-4E73-9635-53B1B4CD4B33}" destId="{0E7F8E83-E3DD-450E-A383-1314A583F664}" srcOrd="3" destOrd="0" parTransId="{1B8AA7E1-E0A8-4C51-9F62-ACCAA49B16FF}" sibTransId="{F55B33A9-13C8-4393-B417-C091D0BE7037}"/>
    <dgm:cxn modelId="{EC539353-E189-4D50-81FF-68678472BB8F}" type="presOf" srcId="{D79AD035-A758-48ED-B4EA-E89D3BFC0CD4}" destId="{1B5D9575-958B-4A15-95EC-27BAD9650DB8}" srcOrd="0" destOrd="0" presId="urn:microsoft.com/office/officeart/2005/8/layout/hList1"/>
    <dgm:cxn modelId="{385C5A75-79FE-44C3-B0F2-D43F5BBFEFA3}" type="presOf" srcId="{4F2FA447-A279-4E73-9635-53B1B4CD4B33}" destId="{56209A5D-8284-4561-81AD-495708E80AC7}" srcOrd="0" destOrd="0" presId="urn:microsoft.com/office/officeart/2005/8/layout/hList1"/>
    <dgm:cxn modelId="{03D894B6-F758-42AA-BD58-3E8FEE2622E3}" srcId="{4F2FA447-A279-4E73-9635-53B1B4CD4B33}" destId="{C79C184A-CCD1-4E06-98D0-4E8EF178F70F}" srcOrd="1" destOrd="0" parTransId="{A0122C3F-A61B-4111-91D0-8BC74F0E130A}" sibTransId="{8C611B83-29A4-47E0-BD82-C6352C8990B3}"/>
    <dgm:cxn modelId="{8CD63AD0-A967-4730-B301-0F8CDA56B07D}" type="presOf" srcId="{0E7F8E83-E3DD-450E-A383-1314A583F664}" destId="{2C791B1F-A2CA-4B9C-B7EF-B6A1F5C9E3B1}" srcOrd="0" destOrd="3" presId="urn:microsoft.com/office/officeart/2005/8/layout/hList1"/>
    <dgm:cxn modelId="{5D3F3DD7-676B-4424-97BF-8412BC2A3A9C}" type="presOf" srcId="{ED837EDB-D2E6-4A84-AC84-DA0D326E7B3F}" destId="{F463C29A-0B0F-4455-B68C-1845EA010E33}" srcOrd="0" destOrd="0" presId="urn:microsoft.com/office/officeart/2005/8/layout/hList1"/>
    <dgm:cxn modelId="{7D5842EF-F008-48FB-999B-A88A6031516B}" srcId="{54436E5A-57E9-4FE6-B7C6-67D0A2EC3B79}" destId="{D16FE9A8-D90B-4926-A86B-7F0B83430EF9}" srcOrd="1" destOrd="0" parTransId="{A7B2860E-E292-4777-86B6-BC27818A926B}" sibTransId="{18900FA2-B359-4D07-A405-89503248E7FA}"/>
    <dgm:cxn modelId="{D674FDF2-5B97-43DC-8A6F-471D58E69D18}" srcId="{ED837EDB-D2E6-4A84-AC84-DA0D326E7B3F}" destId="{FF8CB323-8439-4220-B70A-6680AC0A81D4}" srcOrd="0" destOrd="0" parTransId="{3B9A3712-49F8-4FFF-B489-4129F6A8FAC8}" sibTransId="{6199F16F-1D22-41A4-B25C-0C14B28D242B}"/>
    <dgm:cxn modelId="{9608B6F3-E426-4E8E-A3BA-FEF9A4DCA252}" srcId="{54436E5A-57E9-4FE6-B7C6-67D0A2EC3B79}" destId="{4F2FA447-A279-4E73-9635-53B1B4CD4B33}" srcOrd="0" destOrd="0" parTransId="{0CCE219D-B563-492F-BBA0-5437A62D121E}" sibTransId="{6CDCF3C5-F506-4F75-85F9-59D865D4FD74}"/>
    <dgm:cxn modelId="{FF0CC0FB-2D20-4536-9008-0027AD5C169A}" srcId="{4F2FA447-A279-4E73-9635-53B1B4CD4B33}" destId="{DD3658E8-24A7-4284-8F0D-26F647A6D0EE}" srcOrd="0" destOrd="0" parTransId="{2A8158E8-7E1F-4DC3-A1F1-574E5061DD64}" sibTransId="{CD1A671B-1181-4A6B-9228-41B4E35F8450}"/>
    <dgm:cxn modelId="{618634FF-EB12-4D83-9310-68AB2C8FFB3A}" type="presOf" srcId="{DD3658E8-24A7-4284-8F0D-26F647A6D0EE}" destId="{2C791B1F-A2CA-4B9C-B7EF-B6A1F5C9E3B1}" srcOrd="0" destOrd="0" presId="urn:microsoft.com/office/officeart/2005/8/layout/hList1"/>
    <dgm:cxn modelId="{0BEE6DDA-D811-4FCC-B1E4-DEA5A3A9E0DD}" type="presParOf" srcId="{5CA571A6-433B-4900-90BB-858CE17332E2}" destId="{9DFF0453-6364-4479-B8CC-8FAE5E8D3F45}" srcOrd="0" destOrd="0" presId="urn:microsoft.com/office/officeart/2005/8/layout/hList1"/>
    <dgm:cxn modelId="{504DAF94-BC0E-425A-907A-964C3C591613}" type="presParOf" srcId="{9DFF0453-6364-4479-B8CC-8FAE5E8D3F45}" destId="{56209A5D-8284-4561-81AD-495708E80AC7}" srcOrd="0" destOrd="0" presId="urn:microsoft.com/office/officeart/2005/8/layout/hList1"/>
    <dgm:cxn modelId="{4C9FC41A-4AD5-4253-A67E-F9E7B3F03CAA}" type="presParOf" srcId="{9DFF0453-6364-4479-B8CC-8FAE5E8D3F45}" destId="{2C791B1F-A2CA-4B9C-B7EF-B6A1F5C9E3B1}" srcOrd="1" destOrd="0" presId="urn:microsoft.com/office/officeart/2005/8/layout/hList1"/>
    <dgm:cxn modelId="{7B699E20-4290-4FCE-8183-C2845A7E8E1D}" type="presParOf" srcId="{5CA571A6-433B-4900-90BB-858CE17332E2}" destId="{8243E376-D114-4046-84F5-4380EF011323}" srcOrd="1" destOrd="0" presId="urn:microsoft.com/office/officeart/2005/8/layout/hList1"/>
    <dgm:cxn modelId="{FDFCE249-3ED8-4EED-9002-257B86466B3D}" type="presParOf" srcId="{5CA571A6-433B-4900-90BB-858CE17332E2}" destId="{E2E98AE8-B614-4FBC-910A-913D7C6B26B4}" srcOrd="2" destOrd="0" presId="urn:microsoft.com/office/officeart/2005/8/layout/hList1"/>
    <dgm:cxn modelId="{AD969B56-2EA7-4AAA-B228-70A1203AD9F1}" type="presParOf" srcId="{E2E98AE8-B614-4FBC-910A-913D7C6B26B4}" destId="{23A0182D-4ECB-414C-8081-C3CF3BD0031C}" srcOrd="0" destOrd="0" presId="urn:microsoft.com/office/officeart/2005/8/layout/hList1"/>
    <dgm:cxn modelId="{A8057C89-BFF6-46D1-8039-F5D3B59A6FE5}" type="presParOf" srcId="{E2E98AE8-B614-4FBC-910A-913D7C6B26B4}" destId="{1B5D9575-958B-4A15-95EC-27BAD9650DB8}" srcOrd="1" destOrd="0" presId="urn:microsoft.com/office/officeart/2005/8/layout/hList1"/>
    <dgm:cxn modelId="{CE3B5257-52DD-46A7-9294-EEB94749C463}" type="presParOf" srcId="{5CA571A6-433B-4900-90BB-858CE17332E2}" destId="{03262834-3618-46DF-8E51-F2F1C94D622C}" srcOrd="3" destOrd="0" presId="urn:microsoft.com/office/officeart/2005/8/layout/hList1"/>
    <dgm:cxn modelId="{C4D36061-A78E-4EBE-A0F8-59044AA1309E}" type="presParOf" srcId="{5CA571A6-433B-4900-90BB-858CE17332E2}" destId="{75021371-885E-4B60-93A8-D088473B5D3D}" srcOrd="4" destOrd="0" presId="urn:microsoft.com/office/officeart/2005/8/layout/hList1"/>
    <dgm:cxn modelId="{57B64977-7BE8-45A1-B02A-734AD98D964A}" type="presParOf" srcId="{75021371-885E-4B60-93A8-D088473B5D3D}" destId="{F463C29A-0B0F-4455-B68C-1845EA010E33}" srcOrd="0" destOrd="0" presId="urn:microsoft.com/office/officeart/2005/8/layout/hList1"/>
    <dgm:cxn modelId="{4FDC7416-CCCE-484B-852C-B0D819AAE17C}" type="presParOf" srcId="{75021371-885E-4B60-93A8-D088473B5D3D}" destId="{CAACE9C2-3695-40BE-9CBD-FC067CE7E7CE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4436E5A-57E9-4FE6-B7C6-67D0A2EC3B79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4F2FA447-A279-4E73-9635-53B1B4CD4B33}">
      <dgm:prSet phldrT="[Texto]" custT="1"/>
      <dgm:spPr>
        <a:solidFill>
          <a:srgbClr val="7030A0"/>
        </a:solidFill>
      </dgm:spPr>
      <dgm:t>
        <a:bodyPr/>
        <a:lstStyle/>
        <a:p>
          <a:r>
            <a:rPr lang="es-ES" sz="2400" b="1" dirty="0">
              <a:solidFill>
                <a:schemeClr val="bg1"/>
              </a:solidFill>
              <a:latin typeface="+mn-lt"/>
            </a:rPr>
            <a:t>Acceso a la Información</a:t>
          </a:r>
          <a:endParaRPr lang="es-MX" sz="2400" b="1" dirty="0">
            <a:solidFill>
              <a:schemeClr val="bg1"/>
            </a:solidFill>
            <a:latin typeface="+mn-lt"/>
          </a:endParaRPr>
        </a:p>
      </dgm:t>
    </dgm:pt>
    <dgm:pt modelId="{0CCE219D-B563-492F-BBA0-5437A62D121E}" type="parTrans" cxnId="{9608B6F3-E426-4E8E-A3BA-FEF9A4DCA252}">
      <dgm:prSet/>
      <dgm:spPr/>
      <dgm:t>
        <a:bodyPr/>
        <a:lstStyle/>
        <a:p>
          <a:endParaRPr lang="es-MX" sz="2400">
            <a:latin typeface="+mn-lt"/>
          </a:endParaRPr>
        </a:p>
      </dgm:t>
    </dgm:pt>
    <dgm:pt modelId="{6CDCF3C5-F506-4F75-85F9-59D865D4FD74}" type="sibTrans" cxnId="{9608B6F3-E426-4E8E-A3BA-FEF9A4DCA252}">
      <dgm:prSet/>
      <dgm:spPr/>
      <dgm:t>
        <a:bodyPr/>
        <a:lstStyle/>
        <a:p>
          <a:endParaRPr lang="es-MX" sz="2400">
            <a:latin typeface="+mn-lt"/>
          </a:endParaRPr>
        </a:p>
      </dgm:t>
    </dgm:pt>
    <dgm:pt modelId="{DD3658E8-24A7-4284-8F0D-26F647A6D0EE}">
      <dgm:prSet phldrT="[Texto]" custT="1"/>
      <dgm:spPr>
        <a:solidFill>
          <a:schemeClr val="bg1">
            <a:alpha val="90000"/>
          </a:schemeClr>
        </a:solidFill>
      </dgm:spPr>
      <dgm:t>
        <a:bodyPr/>
        <a:lstStyle/>
        <a:p>
          <a:pPr indent="0" algn="just">
            <a:buFont typeface="Arial" panose="020B0604020202020204" pitchFamily="34" charset="0"/>
            <a:buNone/>
          </a:pPr>
          <a:r>
            <a:rPr lang="es-ES" sz="2400" dirty="0">
              <a:latin typeface="+mn-lt"/>
            </a:rPr>
            <a:t>Respuestas del Sujeto Obligado a las solicitudes de acceso a la información:</a:t>
          </a:r>
          <a:endParaRPr lang="es-MX" sz="2400" dirty="0">
            <a:latin typeface="+mn-lt"/>
          </a:endParaRPr>
        </a:p>
      </dgm:t>
    </dgm:pt>
    <dgm:pt modelId="{2A8158E8-7E1F-4DC3-A1F1-574E5061DD64}" type="parTrans" cxnId="{FF0CC0FB-2D20-4536-9008-0027AD5C169A}">
      <dgm:prSet/>
      <dgm:spPr/>
      <dgm:t>
        <a:bodyPr/>
        <a:lstStyle/>
        <a:p>
          <a:endParaRPr lang="es-MX" sz="2400">
            <a:latin typeface="+mn-lt"/>
          </a:endParaRPr>
        </a:p>
      </dgm:t>
    </dgm:pt>
    <dgm:pt modelId="{CD1A671B-1181-4A6B-9228-41B4E35F8450}" type="sibTrans" cxnId="{FF0CC0FB-2D20-4536-9008-0027AD5C169A}">
      <dgm:prSet/>
      <dgm:spPr/>
      <dgm:t>
        <a:bodyPr/>
        <a:lstStyle/>
        <a:p>
          <a:endParaRPr lang="es-MX" sz="2400">
            <a:latin typeface="+mn-lt"/>
          </a:endParaRPr>
        </a:p>
      </dgm:t>
    </dgm:pt>
    <dgm:pt modelId="{D16FE9A8-D90B-4926-A86B-7F0B83430EF9}">
      <dgm:prSet phldrT="[Texto]" custT="1"/>
      <dgm:spPr>
        <a:solidFill>
          <a:srgbClr val="7030A0"/>
        </a:solidFill>
      </dgm:spPr>
      <dgm:t>
        <a:bodyPr/>
        <a:lstStyle/>
        <a:p>
          <a:r>
            <a:rPr lang="es-ES" sz="2400" b="1" dirty="0">
              <a:solidFill>
                <a:schemeClr val="bg1"/>
              </a:solidFill>
              <a:latin typeface="+mn-lt"/>
            </a:rPr>
            <a:t>Transparencia Proactiva</a:t>
          </a:r>
          <a:endParaRPr lang="es-MX" sz="2400" b="1" dirty="0">
            <a:solidFill>
              <a:schemeClr val="bg1"/>
            </a:solidFill>
            <a:latin typeface="+mn-lt"/>
          </a:endParaRPr>
        </a:p>
      </dgm:t>
    </dgm:pt>
    <dgm:pt modelId="{A7B2860E-E292-4777-86B6-BC27818A926B}" type="parTrans" cxnId="{7D5842EF-F008-48FB-999B-A88A6031516B}">
      <dgm:prSet/>
      <dgm:spPr/>
      <dgm:t>
        <a:bodyPr/>
        <a:lstStyle/>
        <a:p>
          <a:endParaRPr lang="es-MX" sz="2400">
            <a:latin typeface="+mn-lt"/>
          </a:endParaRPr>
        </a:p>
      </dgm:t>
    </dgm:pt>
    <dgm:pt modelId="{18900FA2-B359-4D07-A405-89503248E7FA}" type="sibTrans" cxnId="{7D5842EF-F008-48FB-999B-A88A6031516B}">
      <dgm:prSet/>
      <dgm:spPr/>
      <dgm:t>
        <a:bodyPr/>
        <a:lstStyle/>
        <a:p>
          <a:endParaRPr lang="es-MX" sz="2400">
            <a:latin typeface="+mn-lt"/>
          </a:endParaRPr>
        </a:p>
      </dgm:t>
    </dgm:pt>
    <dgm:pt modelId="{D79AD035-A758-48ED-B4EA-E89D3BFC0CD4}">
      <dgm:prSet phldrT="[Texto]" custT="1"/>
      <dgm:spPr>
        <a:solidFill>
          <a:prstClr val="white">
            <a:alpha val="90000"/>
          </a:prstClr>
        </a:solidFill>
        <a:ln w="12700" cap="flat" cmpd="sng" algn="ctr">
          <a:solidFill>
            <a:srgbClr val="4472C4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 spcFirstLastPara="0" vert="horz" wrap="square" lIns="117348" tIns="117348" rIns="156464" bIns="176022" numCol="1" spcCol="1270" anchor="t" anchorCtr="0"/>
        <a:lstStyle/>
        <a:p>
          <a:pPr marL="228600" lvl="1" indent="0" algn="just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None/>
          </a:pPr>
          <a:r>
            <a:rPr lang="es-ES" sz="2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Revisión de la publicación de  información útil para la ciudadanía, más allá́ de la información obligatoria. </a:t>
          </a:r>
          <a:endParaRPr lang="es-MX" sz="24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alibri" panose="020F0502020204030204"/>
            <a:ea typeface="+mn-ea"/>
            <a:cs typeface="+mn-cs"/>
          </a:endParaRPr>
        </a:p>
      </dgm:t>
    </dgm:pt>
    <dgm:pt modelId="{65A92D74-5BB7-4F21-BDBC-DF244F3B0B9F}" type="parTrans" cxnId="{68D97030-D725-49D6-A1FE-E2FFBA8B2CA5}">
      <dgm:prSet/>
      <dgm:spPr/>
      <dgm:t>
        <a:bodyPr/>
        <a:lstStyle/>
        <a:p>
          <a:endParaRPr lang="es-MX" sz="2400">
            <a:latin typeface="+mn-lt"/>
          </a:endParaRPr>
        </a:p>
      </dgm:t>
    </dgm:pt>
    <dgm:pt modelId="{DF27161B-5392-4EDA-BA91-67062AD2C190}" type="sibTrans" cxnId="{68D97030-D725-49D6-A1FE-E2FFBA8B2CA5}">
      <dgm:prSet/>
      <dgm:spPr/>
      <dgm:t>
        <a:bodyPr/>
        <a:lstStyle/>
        <a:p>
          <a:endParaRPr lang="es-MX" sz="2400">
            <a:latin typeface="+mn-lt"/>
          </a:endParaRPr>
        </a:p>
      </dgm:t>
    </dgm:pt>
    <dgm:pt modelId="{B0DC743A-E691-4BB1-B9EE-38A7F8686E85}">
      <dgm:prSet phldrT="[Texto]" custT="1"/>
      <dgm:spPr>
        <a:solidFill>
          <a:schemeClr val="bg1">
            <a:alpha val="90000"/>
          </a:schemeClr>
        </a:solidFill>
      </dgm:spPr>
      <dgm:t>
        <a:bodyPr/>
        <a:lstStyle/>
        <a:p>
          <a:pPr indent="0" algn="just">
            <a:buFont typeface="Arial" panose="020B0604020202020204" pitchFamily="34" charset="0"/>
            <a:buChar char="•"/>
          </a:pPr>
          <a:r>
            <a:rPr lang="es-ES" sz="2400" b="1" dirty="0">
              <a:solidFill>
                <a:schemeClr val="tx1"/>
              </a:solidFill>
              <a:latin typeface="+mn-lt"/>
            </a:rPr>
            <a:t>Claridad</a:t>
          </a:r>
          <a:endParaRPr lang="es-MX" sz="2400" dirty="0">
            <a:latin typeface="+mn-lt"/>
          </a:endParaRPr>
        </a:p>
      </dgm:t>
    </dgm:pt>
    <dgm:pt modelId="{EDEAD4BD-5910-4003-BB28-BBED7310817C}" type="parTrans" cxnId="{A4712181-79A2-4082-BA88-07A7DCB51D4A}">
      <dgm:prSet/>
      <dgm:spPr/>
      <dgm:t>
        <a:bodyPr/>
        <a:lstStyle/>
        <a:p>
          <a:endParaRPr lang="es-MX" sz="2400"/>
        </a:p>
      </dgm:t>
    </dgm:pt>
    <dgm:pt modelId="{BCD479D5-C248-41F2-956E-134F1C8E1173}" type="sibTrans" cxnId="{A4712181-79A2-4082-BA88-07A7DCB51D4A}">
      <dgm:prSet/>
      <dgm:spPr/>
      <dgm:t>
        <a:bodyPr/>
        <a:lstStyle/>
        <a:p>
          <a:endParaRPr lang="es-MX" sz="2400"/>
        </a:p>
      </dgm:t>
    </dgm:pt>
    <dgm:pt modelId="{8DDEBEF3-4C67-49C3-97F6-F6EB1783B94A}">
      <dgm:prSet phldrT="[Texto]" custT="1"/>
      <dgm:spPr>
        <a:solidFill>
          <a:schemeClr val="bg1">
            <a:alpha val="90000"/>
          </a:schemeClr>
        </a:solidFill>
      </dgm:spPr>
      <dgm:t>
        <a:bodyPr/>
        <a:lstStyle/>
        <a:p>
          <a:pPr indent="0" algn="just">
            <a:buFont typeface="Arial" panose="020B0604020202020204" pitchFamily="34" charset="0"/>
            <a:buChar char="•"/>
          </a:pPr>
          <a:r>
            <a:rPr lang="es-ES" sz="2400" b="1" dirty="0">
              <a:solidFill>
                <a:schemeClr val="tx1"/>
              </a:solidFill>
              <a:latin typeface="+mn-lt"/>
            </a:rPr>
            <a:t>Completitud</a:t>
          </a:r>
          <a:endParaRPr lang="es-MX" sz="2400" dirty="0">
            <a:latin typeface="+mn-lt"/>
          </a:endParaRPr>
        </a:p>
      </dgm:t>
    </dgm:pt>
    <dgm:pt modelId="{837E553F-4ABB-497B-9F7C-D903667DA792}" type="parTrans" cxnId="{8EF9722D-A0AC-4EB7-A5D7-64FBE930806E}">
      <dgm:prSet/>
      <dgm:spPr/>
      <dgm:t>
        <a:bodyPr/>
        <a:lstStyle/>
        <a:p>
          <a:endParaRPr lang="es-MX" sz="2400"/>
        </a:p>
      </dgm:t>
    </dgm:pt>
    <dgm:pt modelId="{F4287EB8-B18B-4B08-8B75-173A892A4896}" type="sibTrans" cxnId="{8EF9722D-A0AC-4EB7-A5D7-64FBE930806E}">
      <dgm:prSet/>
      <dgm:spPr/>
      <dgm:t>
        <a:bodyPr/>
        <a:lstStyle/>
        <a:p>
          <a:endParaRPr lang="es-MX" sz="2400"/>
        </a:p>
      </dgm:t>
    </dgm:pt>
    <dgm:pt modelId="{527625CC-6074-49CE-AFFB-A68EAFAB6BD5}">
      <dgm:prSet phldrT="[Texto]" custT="1"/>
      <dgm:spPr>
        <a:solidFill>
          <a:schemeClr val="bg1">
            <a:alpha val="90000"/>
          </a:schemeClr>
        </a:solidFill>
      </dgm:spPr>
      <dgm:t>
        <a:bodyPr/>
        <a:lstStyle/>
        <a:p>
          <a:pPr indent="0" algn="just">
            <a:buFont typeface="Arial" panose="020B0604020202020204" pitchFamily="34" charset="0"/>
            <a:buChar char="•"/>
          </a:pPr>
          <a:r>
            <a:rPr lang="es-ES" sz="2400" b="1" dirty="0">
              <a:solidFill>
                <a:schemeClr val="tx1"/>
              </a:solidFill>
              <a:latin typeface="+mn-lt"/>
            </a:rPr>
            <a:t>Celeridad de la respuesta</a:t>
          </a:r>
          <a:endParaRPr lang="es-MX" sz="2400" dirty="0">
            <a:latin typeface="+mn-lt"/>
          </a:endParaRPr>
        </a:p>
      </dgm:t>
    </dgm:pt>
    <dgm:pt modelId="{6AB238C6-E468-4038-8E27-70F65BDB6A54}" type="parTrans" cxnId="{AAA1BDE8-E113-448A-A5F3-FC81CF0CFC38}">
      <dgm:prSet/>
      <dgm:spPr/>
      <dgm:t>
        <a:bodyPr/>
        <a:lstStyle/>
        <a:p>
          <a:endParaRPr lang="es-MX" sz="2400"/>
        </a:p>
      </dgm:t>
    </dgm:pt>
    <dgm:pt modelId="{5BF9FDFE-EA29-4D36-AC07-12200D02E3FD}" type="sibTrans" cxnId="{AAA1BDE8-E113-448A-A5F3-FC81CF0CFC38}">
      <dgm:prSet/>
      <dgm:spPr/>
      <dgm:t>
        <a:bodyPr/>
        <a:lstStyle/>
        <a:p>
          <a:endParaRPr lang="es-MX" sz="2400"/>
        </a:p>
      </dgm:t>
    </dgm:pt>
    <dgm:pt modelId="{5CA571A6-433B-4900-90BB-858CE17332E2}" type="pres">
      <dgm:prSet presAssocID="{54436E5A-57E9-4FE6-B7C6-67D0A2EC3B79}" presName="Name0" presStyleCnt="0">
        <dgm:presLayoutVars>
          <dgm:dir/>
          <dgm:animLvl val="lvl"/>
          <dgm:resizeHandles val="exact"/>
        </dgm:presLayoutVars>
      </dgm:prSet>
      <dgm:spPr/>
    </dgm:pt>
    <dgm:pt modelId="{9DFF0453-6364-4479-B8CC-8FAE5E8D3F45}" type="pres">
      <dgm:prSet presAssocID="{4F2FA447-A279-4E73-9635-53B1B4CD4B33}" presName="composite" presStyleCnt="0"/>
      <dgm:spPr/>
    </dgm:pt>
    <dgm:pt modelId="{56209A5D-8284-4561-81AD-495708E80AC7}" type="pres">
      <dgm:prSet presAssocID="{4F2FA447-A279-4E73-9635-53B1B4CD4B33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2C791B1F-A2CA-4B9C-B7EF-B6A1F5C9E3B1}" type="pres">
      <dgm:prSet presAssocID="{4F2FA447-A279-4E73-9635-53B1B4CD4B33}" presName="desTx" presStyleLbl="alignAccFollowNode1" presStyleIdx="0" presStyleCnt="2">
        <dgm:presLayoutVars>
          <dgm:bulletEnabled val="1"/>
        </dgm:presLayoutVars>
      </dgm:prSet>
      <dgm:spPr/>
    </dgm:pt>
    <dgm:pt modelId="{8243E376-D114-4046-84F5-4380EF011323}" type="pres">
      <dgm:prSet presAssocID="{6CDCF3C5-F506-4F75-85F9-59D865D4FD74}" presName="space" presStyleCnt="0"/>
      <dgm:spPr/>
    </dgm:pt>
    <dgm:pt modelId="{E2E98AE8-B614-4FBC-910A-913D7C6B26B4}" type="pres">
      <dgm:prSet presAssocID="{D16FE9A8-D90B-4926-A86B-7F0B83430EF9}" presName="composite" presStyleCnt="0"/>
      <dgm:spPr/>
    </dgm:pt>
    <dgm:pt modelId="{23A0182D-4ECB-414C-8081-C3CF3BD0031C}" type="pres">
      <dgm:prSet presAssocID="{D16FE9A8-D90B-4926-A86B-7F0B83430EF9}" presName="parTx" presStyleLbl="alignNode1" presStyleIdx="1" presStyleCnt="2" custLinFactNeighborY="-3071">
        <dgm:presLayoutVars>
          <dgm:chMax val="0"/>
          <dgm:chPref val="0"/>
          <dgm:bulletEnabled val="1"/>
        </dgm:presLayoutVars>
      </dgm:prSet>
      <dgm:spPr/>
    </dgm:pt>
    <dgm:pt modelId="{1B5D9575-958B-4A15-95EC-27BAD9650DB8}" type="pres">
      <dgm:prSet presAssocID="{D16FE9A8-D90B-4926-A86B-7F0B83430EF9}" presName="desTx" presStyleLbl="alignAccFollowNode1" presStyleIdx="1" presStyleCnt="2">
        <dgm:presLayoutVars>
          <dgm:bulletEnabled val="1"/>
        </dgm:presLayoutVars>
      </dgm:prSet>
      <dgm:spPr>
        <a:xfrm>
          <a:off x="5579162" y="667438"/>
          <a:ext cx="4893957" cy="2777939"/>
        </a:xfrm>
        <a:prstGeom prst="rect">
          <a:avLst/>
        </a:prstGeom>
      </dgm:spPr>
    </dgm:pt>
  </dgm:ptLst>
  <dgm:cxnLst>
    <dgm:cxn modelId="{54920729-BF12-4751-82DB-54B68B6E7493}" type="presOf" srcId="{54436E5A-57E9-4FE6-B7C6-67D0A2EC3B79}" destId="{5CA571A6-433B-4900-90BB-858CE17332E2}" srcOrd="0" destOrd="0" presId="urn:microsoft.com/office/officeart/2005/8/layout/hList1"/>
    <dgm:cxn modelId="{8EF9722D-A0AC-4EB7-A5D7-64FBE930806E}" srcId="{4F2FA447-A279-4E73-9635-53B1B4CD4B33}" destId="{8DDEBEF3-4C67-49C3-97F6-F6EB1783B94A}" srcOrd="2" destOrd="0" parTransId="{837E553F-4ABB-497B-9F7C-D903667DA792}" sibTransId="{F4287EB8-B18B-4B08-8B75-173A892A4896}"/>
    <dgm:cxn modelId="{68D97030-D725-49D6-A1FE-E2FFBA8B2CA5}" srcId="{D16FE9A8-D90B-4926-A86B-7F0B83430EF9}" destId="{D79AD035-A758-48ED-B4EA-E89D3BFC0CD4}" srcOrd="0" destOrd="0" parTransId="{65A92D74-5BB7-4F21-BDBC-DF244F3B0B9F}" sibTransId="{DF27161B-5392-4EDA-BA91-67062AD2C190}"/>
    <dgm:cxn modelId="{1C67974A-C98E-4E46-8D64-E013F98A005D}" type="presOf" srcId="{D16FE9A8-D90B-4926-A86B-7F0B83430EF9}" destId="{23A0182D-4ECB-414C-8081-C3CF3BD0031C}" srcOrd="0" destOrd="0" presId="urn:microsoft.com/office/officeart/2005/8/layout/hList1"/>
    <dgm:cxn modelId="{EC539353-E189-4D50-81FF-68678472BB8F}" type="presOf" srcId="{D79AD035-A758-48ED-B4EA-E89D3BFC0CD4}" destId="{1B5D9575-958B-4A15-95EC-27BAD9650DB8}" srcOrd="0" destOrd="0" presId="urn:microsoft.com/office/officeart/2005/8/layout/hList1"/>
    <dgm:cxn modelId="{385C5A75-79FE-44C3-B0F2-D43F5BBFEFA3}" type="presOf" srcId="{4F2FA447-A279-4E73-9635-53B1B4CD4B33}" destId="{56209A5D-8284-4561-81AD-495708E80AC7}" srcOrd="0" destOrd="0" presId="urn:microsoft.com/office/officeart/2005/8/layout/hList1"/>
    <dgm:cxn modelId="{A4712181-79A2-4082-BA88-07A7DCB51D4A}" srcId="{4F2FA447-A279-4E73-9635-53B1B4CD4B33}" destId="{B0DC743A-E691-4BB1-B9EE-38A7F8686E85}" srcOrd="1" destOrd="0" parTransId="{EDEAD4BD-5910-4003-BB28-BBED7310817C}" sibTransId="{BCD479D5-C248-41F2-956E-134F1C8E1173}"/>
    <dgm:cxn modelId="{F4AAF0A3-242C-4641-9B22-BDFAB2348D86}" type="presOf" srcId="{8DDEBEF3-4C67-49C3-97F6-F6EB1783B94A}" destId="{2C791B1F-A2CA-4B9C-B7EF-B6A1F5C9E3B1}" srcOrd="0" destOrd="2" presId="urn:microsoft.com/office/officeart/2005/8/layout/hList1"/>
    <dgm:cxn modelId="{938B78BC-9A2C-4841-B8D0-9FAD63F1F8F3}" type="presOf" srcId="{527625CC-6074-49CE-AFFB-A68EAFAB6BD5}" destId="{2C791B1F-A2CA-4B9C-B7EF-B6A1F5C9E3B1}" srcOrd="0" destOrd="3" presId="urn:microsoft.com/office/officeart/2005/8/layout/hList1"/>
    <dgm:cxn modelId="{C43404E4-0433-4D74-8C89-F84DA99DABCA}" type="presOf" srcId="{B0DC743A-E691-4BB1-B9EE-38A7F8686E85}" destId="{2C791B1F-A2CA-4B9C-B7EF-B6A1F5C9E3B1}" srcOrd="0" destOrd="1" presId="urn:microsoft.com/office/officeart/2005/8/layout/hList1"/>
    <dgm:cxn modelId="{AAA1BDE8-E113-448A-A5F3-FC81CF0CFC38}" srcId="{4F2FA447-A279-4E73-9635-53B1B4CD4B33}" destId="{527625CC-6074-49CE-AFFB-A68EAFAB6BD5}" srcOrd="3" destOrd="0" parTransId="{6AB238C6-E468-4038-8E27-70F65BDB6A54}" sibTransId="{5BF9FDFE-EA29-4D36-AC07-12200D02E3FD}"/>
    <dgm:cxn modelId="{7D5842EF-F008-48FB-999B-A88A6031516B}" srcId="{54436E5A-57E9-4FE6-B7C6-67D0A2EC3B79}" destId="{D16FE9A8-D90B-4926-A86B-7F0B83430EF9}" srcOrd="1" destOrd="0" parTransId="{A7B2860E-E292-4777-86B6-BC27818A926B}" sibTransId="{18900FA2-B359-4D07-A405-89503248E7FA}"/>
    <dgm:cxn modelId="{9608B6F3-E426-4E8E-A3BA-FEF9A4DCA252}" srcId="{54436E5A-57E9-4FE6-B7C6-67D0A2EC3B79}" destId="{4F2FA447-A279-4E73-9635-53B1B4CD4B33}" srcOrd="0" destOrd="0" parTransId="{0CCE219D-B563-492F-BBA0-5437A62D121E}" sibTransId="{6CDCF3C5-F506-4F75-85F9-59D865D4FD74}"/>
    <dgm:cxn modelId="{FF0CC0FB-2D20-4536-9008-0027AD5C169A}" srcId="{4F2FA447-A279-4E73-9635-53B1B4CD4B33}" destId="{DD3658E8-24A7-4284-8F0D-26F647A6D0EE}" srcOrd="0" destOrd="0" parTransId="{2A8158E8-7E1F-4DC3-A1F1-574E5061DD64}" sibTransId="{CD1A671B-1181-4A6B-9228-41B4E35F8450}"/>
    <dgm:cxn modelId="{618634FF-EB12-4D83-9310-68AB2C8FFB3A}" type="presOf" srcId="{DD3658E8-24A7-4284-8F0D-26F647A6D0EE}" destId="{2C791B1F-A2CA-4B9C-B7EF-B6A1F5C9E3B1}" srcOrd="0" destOrd="0" presId="urn:microsoft.com/office/officeart/2005/8/layout/hList1"/>
    <dgm:cxn modelId="{0BEE6DDA-D811-4FCC-B1E4-DEA5A3A9E0DD}" type="presParOf" srcId="{5CA571A6-433B-4900-90BB-858CE17332E2}" destId="{9DFF0453-6364-4479-B8CC-8FAE5E8D3F45}" srcOrd="0" destOrd="0" presId="urn:microsoft.com/office/officeart/2005/8/layout/hList1"/>
    <dgm:cxn modelId="{504DAF94-BC0E-425A-907A-964C3C591613}" type="presParOf" srcId="{9DFF0453-6364-4479-B8CC-8FAE5E8D3F45}" destId="{56209A5D-8284-4561-81AD-495708E80AC7}" srcOrd="0" destOrd="0" presId="urn:microsoft.com/office/officeart/2005/8/layout/hList1"/>
    <dgm:cxn modelId="{4C9FC41A-4AD5-4253-A67E-F9E7B3F03CAA}" type="presParOf" srcId="{9DFF0453-6364-4479-B8CC-8FAE5E8D3F45}" destId="{2C791B1F-A2CA-4B9C-B7EF-B6A1F5C9E3B1}" srcOrd="1" destOrd="0" presId="urn:microsoft.com/office/officeart/2005/8/layout/hList1"/>
    <dgm:cxn modelId="{7B699E20-4290-4FCE-8183-C2845A7E8E1D}" type="presParOf" srcId="{5CA571A6-433B-4900-90BB-858CE17332E2}" destId="{8243E376-D114-4046-84F5-4380EF011323}" srcOrd="1" destOrd="0" presId="urn:microsoft.com/office/officeart/2005/8/layout/hList1"/>
    <dgm:cxn modelId="{FDFCE249-3ED8-4EED-9002-257B86466B3D}" type="presParOf" srcId="{5CA571A6-433B-4900-90BB-858CE17332E2}" destId="{E2E98AE8-B614-4FBC-910A-913D7C6B26B4}" srcOrd="2" destOrd="0" presId="urn:microsoft.com/office/officeart/2005/8/layout/hList1"/>
    <dgm:cxn modelId="{AD969B56-2EA7-4AAA-B228-70A1203AD9F1}" type="presParOf" srcId="{E2E98AE8-B614-4FBC-910A-913D7C6B26B4}" destId="{23A0182D-4ECB-414C-8081-C3CF3BD0031C}" srcOrd="0" destOrd="0" presId="urn:microsoft.com/office/officeart/2005/8/layout/hList1"/>
    <dgm:cxn modelId="{A8057C89-BFF6-46D1-8039-F5D3B59A6FE5}" type="presParOf" srcId="{E2E98AE8-B614-4FBC-910A-913D7C6B26B4}" destId="{1B5D9575-958B-4A15-95EC-27BAD9650DB8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5C3C61D-2833-4CDE-84CA-78CCC881E240}" type="doc">
      <dgm:prSet loTypeId="urn:microsoft.com/office/officeart/2005/8/layout/hierarchy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1C260127-45C9-46B6-A81C-C23E92726981}">
      <dgm:prSet phldrT="[Tex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>
        <a:solidFill>
          <a:schemeClr val="bg1"/>
        </a:solidFill>
        <a:ln>
          <a:solidFill>
            <a:srgbClr val="7030A0"/>
          </a:solidFill>
        </a:ln>
      </dgm:spPr>
      <dgm:t>
        <a:bodyPr spcFirstLastPara="0" vert="horz" wrap="square" lIns="83820" tIns="83820" rIns="83820" bIns="83820" numCol="1" spcCol="1270" anchor="t" anchorCtr="0"/>
        <a:lstStyle/>
        <a:p>
          <a:pPr>
            <a:lnSpc>
              <a:spcPct val="100000"/>
            </a:lnSpc>
            <a:buFont typeface="Symbol" panose="05050102010706020507" pitchFamily="18" charset="2"/>
            <a:buChar char=""/>
          </a:pPr>
          <a:r>
            <a:rPr lang="es-MX" sz="2400" b="0" dirty="0">
              <a:solidFill>
                <a:schemeClr val="tx1"/>
              </a:solidFill>
              <a:effectLst/>
              <a:latin typeface="+mn-lt"/>
              <a:ea typeface="Calibri" panose="020F0502020204030204" pitchFamily="34" charset="0"/>
              <a:cs typeface="Calibri Light" panose="020F0302020204030204" pitchFamily="34" charset="0"/>
            </a:rPr>
            <a:t>¿Existe al menos un mecanismo de participación reportado por el sujeto obligado?</a:t>
          </a:r>
          <a:endParaRPr lang="es-MX" sz="2400" b="0" dirty="0">
            <a:solidFill>
              <a:schemeClr val="tx1"/>
            </a:solidFill>
            <a:latin typeface="+mn-lt"/>
            <a:cs typeface="Calibri Light" panose="020F0302020204030204" pitchFamily="34" charset="0"/>
          </a:endParaRPr>
        </a:p>
      </dgm:t>
    </dgm:pt>
    <dgm:pt modelId="{A7F99EF9-837C-4F16-923C-BF273342ED64}" type="parTrans" cxnId="{1C7E1117-3690-4488-9BC3-92425E3B2F33}">
      <dgm:prSet/>
      <dgm:spPr/>
      <dgm:t>
        <a:bodyPr/>
        <a:lstStyle/>
        <a:p>
          <a:pPr>
            <a:lnSpc>
              <a:spcPct val="100000"/>
            </a:lnSpc>
          </a:pPr>
          <a:endParaRPr lang="es-MX" sz="2400" b="0">
            <a:solidFill>
              <a:schemeClr val="tx1"/>
            </a:solidFill>
            <a:latin typeface="+mn-lt"/>
            <a:cs typeface="Calibri Light" panose="020F0302020204030204" pitchFamily="34" charset="0"/>
          </a:endParaRPr>
        </a:p>
      </dgm:t>
    </dgm:pt>
    <dgm:pt modelId="{614CD03C-497E-48C6-AE17-99FDF1669E5A}" type="sibTrans" cxnId="{1C7E1117-3690-4488-9BC3-92425E3B2F33}">
      <dgm:prSet/>
      <dgm:spPr/>
      <dgm:t>
        <a:bodyPr/>
        <a:lstStyle/>
        <a:p>
          <a:pPr>
            <a:lnSpc>
              <a:spcPct val="100000"/>
            </a:lnSpc>
          </a:pPr>
          <a:endParaRPr lang="es-MX" sz="2400" b="0">
            <a:solidFill>
              <a:schemeClr val="tx1"/>
            </a:solidFill>
            <a:latin typeface="+mn-lt"/>
            <a:cs typeface="Calibri Light" panose="020F0302020204030204" pitchFamily="34" charset="0"/>
          </a:endParaRPr>
        </a:p>
      </dgm:t>
    </dgm:pt>
    <dgm:pt modelId="{630B2787-70B4-4698-B7FD-F6233D30A241}">
      <dgm:prSet phldrT="[Tex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>
        <a:solidFill>
          <a:schemeClr val="bg1"/>
        </a:solidFill>
        <a:ln>
          <a:solidFill>
            <a:srgbClr val="7030A0"/>
          </a:solidFill>
        </a:ln>
      </dgm:spPr>
      <dgm:t>
        <a:bodyPr spcFirstLastPara="0" vert="horz" wrap="square" lIns="83820" tIns="83820" rIns="83820" bIns="83820" numCol="1" spcCol="1270" anchor="t" anchorCtr="0"/>
        <a:lstStyle/>
        <a:p>
          <a:pPr marL="0" lvl="0" indent="0" algn="ctr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es-MX" sz="2400" b="0" kern="1200" dirty="0">
              <a:solidFill>
                <a:schemeClr val="tx1"/>
              </a:solidFill>
              <a:effectLst/>
              <a:latin typeface="Calibri" panose="020F0502020204030204"/>
              <a:ea typeface="Calibri" panose="020F0502020204030204" pitchFamily="34" charset="0"/>
              <a:cs typeface="Calibri Light" panose="020F0302020204030204" pitchFamily="34" charset="0"/>
            </a:rPr>
            <a:t>¿El mecanismo de participación revisado cuenta con una convocatoria abierta?</a:t>
          </a:r>
        </a:p>
      </dgm:t>
    </dgm:pt>
    <dgm:pt modelId="{ADB8CE6F-D0DF-403C-AA36-05A7637D57EC}" type="parTrans" cxnId="{11EC7F81-B2D5-47C1-8521-449E85E8CAFF}">
      <dgm:prSet/>
      <dgm:spPr/>
      <dgm:t>
        <a:bodyPr/>
        <a:lstStyle/>
        <a:p>
          <a:pPr>
            <a:lnSpc>
              <a:spcPct val="100000"/>
            </a:lnSpc>
          </a:pPr>
          <a:endParaRPr lang="es-MX" sz="2400" b="0">
            <a:solidFill>
              <a:schemeClr val="tx1"/>
            </a:solidFill>
            <a:latin typeface="+mn-lt"/>
            <a:cs typeface="Calibri Light" panose="020F0302020204030204" pitchFamily="34" charset="0"/>
          </a:endParaRPr>
        </a:p>
      </dgm:t>
    </dgm:pt>
    <dgm:pt modelId="{4C12E200-7F1A-4F11-8B61-E7DA018E5C1D}" type="sibTrans" cxnId="{11EC7F81-B2D5-47C1-8521-449E85E8CAFF}">
      <dgm:prSet/>
      <dgm:spPr/>
      <dgm:t>
        <a:bodyPr/>
        <a:lstStyle/>
        <a:p>
          <a:pPr>
            <a:lnSpc>
              <a:spcPct val="100000"/>
            </a:lnSpc>
          </a:pPr>
          <a:endParaRPr lang="es-MX" sz="2400" b="0">
            <a:solidFill>
              <a:schemeClr val="tx1"/>
            </a:solidFill>
            <a:latin typeface="+mn-lt"/>
            <a:cs typeface="Calibri Light" panose="020F0302020204030204" pitchFamily="34" charset="0"/>
          </a:endParaRPr>
        </a:p>
      </dgm:t>
    </dgm:pt>
    <dgm:pt modelId="{BD1117B2-A3D1-4F11-B6CE-A1EDC10AAAB4}">
      <dgm:prSet phldrT="[Tex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>
        <a:solidFill>
          <a:schemeClr val="bg1"/>
        </a:solidFill>
        <a:ln>
          <a:solidFill>
            <a:srgbClr val="7030A0"/>
          </a:solidFill>
        </a:ln>
      </dgm:spPr>
      <dgm:t>
        <a:bodyPr spcFirstLastPara="0" vert="horz" wrap="square" lIns="83820" tIns="83820" rIns="83820" bIns="83820" numCol="1" spcCol="1270" anchor="t" anchorCtr="0"/>
        <a:lstStyle/>
        <a:p>
          <a:pPr marL="0" lvl="0" indent="0" algn="ctr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es-MX" sz="2400" b="0" kern="1200" dirty="0">
              <a:solidFill>
                <a:schemeClr val="tx1"/>
              </a:solidFill>
              <a:effectLst/>
              <a:latin typeface="Calibri" panose="020F0502020204030204"/>
              <a:ea typeface="Calibri" panose="020F0502020204030204" pitchFamily="34" charset="0"/>
              <a:cs typeface="Calibri Light" panose="020F0302020204030204" pitchFamily="34" charset="0"/>
            </a:rPr>
            <a:t>¿Hay evidencia de que se llevó a cabo mecanismo de participación revisado?	</a:t>
          </a:r>
        </a:p>
      </dgm:t>
    </dgm:pt>
    <dgm:pt modelId="{6501524A-11DF-4863-AB84-AE77E5EAA0A8}" type="parTrans" cxnId="{752D37F6-CDB6-4C8D-9220-5354ADD72BAC}">
      <dgm:prSet/>
      <dgm:spPr/>
      <dgm:t>
        <a:bodyPr/>
        <a:lstStyle/>
        <a:p>
          <a:pPr>
            <a:lnSpc>
              <a:spcPct val="100000"/>
            </a:lnSpc>
          </a:pPr>
          <a:endParaRPr lang="es-MX" sz="2400" b="0">
            <a:solidFill>
              <a:schemeClr val="tx1"/>
            </a:solidFill>
            <a:latin typeface="+mn-lt"/>
            <a:cs typeface="Calibri Light" panose="020F0302020204030204" pitchFamily="34" charset="0"/>
          </a:endParaRPr>
        </a:p>
      </dgm:t>
    </dgm:pt>
    <dgm:pt modelId="{A2363A50-F912-40E3-A4BD-A69DF003678F}" type="sibTrans" cxnId="{752D37F6-CDB6-4C8D-9220-5354ADD72BAC}">
      <dgm:prSet/>
      <dgm:spPr/>
      <dgm:t>
        <a:bodyPr/>
        <a:lstStyle/>
        <a:p>
          <a:pPr>
            <a:lnSpc>
              <a:spcPct val="100000"/>
            </a:lnSpc>
          </a:pPr>
          <a:endParaRPr lang="es-MX" sz="2400" b="0">
            <a:solidFill>
              <a:schemeClr val="tx1"/>
            </a:solidFill>
            <a:latin typeface="+mn-lt"/>
            <a:cs typeface="Calibri Light" panose="020F0302020204030204" pitchFamily="34" charset="0"/>
          </a:endParaRPr>
        </a:p>
      </dgm:t>
    </dgm:pt>
    <dgm:pt modelId="{795BB7E3-D665-4F81-94A3-EAA36AFB81E9}">
      <dgm:prSet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>
        <a:solidFill>
          <a:schemeClr val="bg1"/>
        </a:solidFill>
        <a:ln>
          <a:solidFill>
            <a:srgbClr val="7030A0"/>
          </a:solidFill>
        </a:ln>
      </dgm:spPr>
      <dgm:t>
        <a:bodyPr spcFirstLastPara="0" vert="horz" wrap="square" lIns="83820" tIns="83820" rIns="83820" bIns="83820" numCol="1" spcCol="1270" anchor="t" anchorCtr="0"/>
        <a:lstStyle/>
        <a:p>
          <a:pPr marL="0" lvl="0" indent="0" algn="ctr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es-MX" sz="2400" b="0" kern="1200" dirty="0">
              <a:solidFill>
                <a:schemeClr val="tx1"/>
              </a:solidFill>
              <a:effectLst/>
              <a:latin typeface="Calibri" panose="020F0502020204030204"/>
              <a:ea typeface="Calibri" panose="020F0502020204030204" pitchFamily="34" charset="0"/>
              <a:cs typeface="Calibri Light" panose="020F0302020204030204" pitchFamily="34" charset="0"/>
            </a:rPr>
            <a:t>¿Qué nivel de participación permite el mecanismo de participación revisado?	</a:t>
          </a:r>
        </a:p>
      </dgm:t>
    </dgm:pt>
    <dgm:pt modelId="{FED42348-B304-42BA-91A6-C68E3D6EA782}" type="parTrans" cxnId="{5D62F556-EA5F-4994-B8B8-2C83F3C47B02}">
      <dgm:prSet/>
      <dgm:spPr/>
      <dgm:t>
        <a:bodyPr/>
        <a:lstStyle/>
        <a:p>
          <a:pPr>
            <a:lnSpc>
              <a:spcPct val="100000"/>
            </a:lnSpc>
          </a:pPr>
          <a:endParaRPr lang="es-MX" sz="2400" b="0">
            <a:solidFill>
              <a:schemeClr val="tx1"/>
            </a:solidFill>
            <a:latin typeface="+mn-lt"/>
            <a:cs typeface="Calibri Light" panose="020F0302020204030204" pitchFamily="34" charset="0"/>
          </a:endParaRPr>
        </a:p>
      </dgm:t>
    </dgm:pt>
    <dgm:pt modelId="{5D1EA8BB-CED3-4B45-86C9-0D6012594C43}" type="sibTrans" cxnId="{5D62F556-EA5F-4994-B8B8-2C83F3C47B02}">
      <dgm:prSet/>
      <dgm:spPr/>
      <dgm:t>
        <a:bodyPr/>
        <a:lstStyle/>
        <a:p>
          <a:pPr>
            <a:lnSpc>
              <a:spcPct val="100000"/>
            </a:lnSpc>
          </a:pPr>
          <a:endParaRPr lang="es-MX" sz="2400" b="0">
            <a:solidFill>
              <a:schemeClr val="tx1"/>
            </a:solidFill>
            <a:latin typeface="+mn-lt"/>
            <a:cs typeface="Calibri Light" panose="020F0302020204030204" pitchFamily="34" charset="0"/>
          </a:endParaRPr>
        </a:p>
      </dgm:t>
    </dgm:pt>
    <dgm:pt modelId="{6BE56967-3317-47E3-A58D-817769A6A503}">
      <dgm:prSet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>
        <a:solidFill>
          <a:schemeClr val="bg1"/>
        </a:solidFill>
        <a:ln>
          <a:solidFill>
            <a:srgbClr val="7030A0"/>
          </a:solidFill>
        </a:ln>
      </dgm:spPr>
      <dgm:t>
        <a:bodyPr spcFirstLastPara="0" vert="horz" wrap="square" lIns="83820" tIns="83820" rIns="83820" bIns="83820" numCol="1" spcCol="1270" anchor="t" anchorCtr="0"/>
        <a:lstStyle/>
        <a:p>
          <a:pPr marL="0" lvl="0" indent="0" algn="ctr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es-MX" sz="2400" b="0" kern="1200" dirty="0">
              <a:solidFill>
                <a:schemeClr val="tx1"/>
              </a:solidFill>
              <a:effectLst/>
              <a:latin typeface="Calibri" panose="020F0502020204030204"/>
              <a:ea typeface="Calibri" panose="020F0502020204030204" pitchFamily="34" charset="0"/>
              <a:cs typeface="Calibri Light" panose="020F0302020204030204" pitchFamily="34" charset="0"/>
            </a:rPr>
            <a:t>¿Hay evidencia de que se le dio seguimiento a los resultados del mecanismo de participación revisado?</a:t>
          </a:r>
        </a:p>
      </dgm:t>
    </dgm:pt>
    <dgm:pt modelId="{8F5D3651-E4B9-4E83-8379-EE8671FAC76E}" type="parTrans" cxnId="{567F818C-E340-4899-B723-A9683D650502}">
      <dgm:prSet/>
      <dgm:spPr/>
      <dgm:t>
        <a:bodyPr/>
        <a:lstStyle/>
        <a:p>
          <a:pPr>
            <a:lnSpc>
              <a:spcPct val="100000"/>
            </a:lnSpc>
          </a:pPr>
          <a:endParaRPr lang="es-MX" sz="2400" b="0">
            <a:solidFill>
              <a:schemeClr val="tx1"/>
            </a:solidFill>
            <a:latin typeface="+mn-lt"/>
            <a:cs typeface="Calibri Light" panose="020F0302020204030204" pitchFamily="34" charset="0"/>
          </a:endParaRPr>
        </a:p>
      </dgm:t>
    </dgm:pt>
    <dgm:pt modelId="{232B697E-BCF0-4A24-93E9-DB79DE37452A}" type="sibTrans" cxnId="{567F818C-E340-4899-B723-A9683D650502}">
      <dgm:prSet/>
      <dgm:spPr/>
      <dgm:t>
        <a:bodyPr/>
        <a:lstStyle/>
        <a:p>
          <a:pPr>
            <a:lnSpc>
              <a:spcPct val="100000"/>
            </a:lnSpc>
          </a:pPr>
          <a:endParaRPr lang="es-MX" sz="2400" b="0">
            <a:solidFill>
              <a:schemeClr val="tx1"/>
            </a:solidFill>
            <a:latin typeface="+mn-lt"/>
            <a:cs typeface="Calibri Light" panose="020F0302020204030204" pitchFamily="34" charset="0"/>
          </a:endParaRPr>
        </a:p>
      </dgm:t>
    </dgm:pt>
    <dgm:pt modelId="{BA2A36BF-8707-44E2-98A8-6E4F697E5F5B}" type="pres">
      <dgm:prSet presAssocID="{35C3C61D-2833-4CDE-84CA-78CCC881E240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6B6454C9-4D5C-4561-9E3D-CA954A3533A7}" type="pres">
      <dgm:prSet presAssocID="{1C260127-45C9-46B6-A81C-C23E92726981}" presName="vertOne" presStyleCnt="0"/>
      <dgm:spPr/>
    </dgm:pt>
    <dgm:pt modelId="{9B7536F7-EBC3-446D-BC7B-737E95579EFF}" type="pres">
      <dgm:prSet presAssocID="{1C260127-45C9-46B6-A81C-C23E92726981}" presName="txOne" presStyleLbl="node0" presStyleIdx="0" presStyleCnt="5">
        <dgm:presLayoutVars>
          <dgm:chPref val="3"/>
        </dgm:presLayoutVars>
      </dgm:prSet>
      <dgm:spPr>
        <a:xfrm>
          <a:off x="1103" y="0"/>
          <a:ext cx="1951877" cy="5072195"/>
        </a:xfrm>
        <a:prstGeom prst="roundRect">
          <a:avLst>
            <a:gd name="adj" fmla="val 10000"/>
          </a:avLst>
        </a:prstGeom>
      </dgm:spPr>
    </dgm:pt>
    <dgm:pt modelId="{5A41C6A7-9F51-4C28-853F-96E5DB61975F}" type="pres">
      <dgm:prSet presAssocID="{1C260127-45C9-46B6-A81C-C23E92726981}" presName="horzOne" presStyleCnt="0"/>
      <dgm:spPr/>
    </dgm:pt>
    <dgm:pt modelId="{5B3D0ECD-FE9C-471D-83E9-2B8996BC1A96}" type="pres">
      <dgm:prSet presAssocID="{614CD03C-497E-48C6-AE17-99FDF1669E5A}" presName="sibSpaceOne" presStyleCnt="0"/>
      <dgm:spPr/>
    </dgm:pt>
    <dgm:pt modelId="{362FC133-5C16-4B05-A244-EDAF20AF43F8}" type="pres">
      <dgm:prSet presAssocID="{630B2787-70B4-4698-B7FD-F6233D30A241}" presName="vertOne" presStyleCnt="0"/>
      <dgm:spPr/>
    </dgm:pt>
    <dgm:pt modelId="{2EE795C8-D54B-4468-875D-47FFF6D93EC4}" type="pres">
      <dgm:prSet presAssocID="{630B2787-70B4-4698-B7FD-F6233D30A241}" presName="txOne" presStyleLbl="node0" presStyleIdx="1" presStyleCnt="5">
        <dgm:presLayoutVars>
          <dgm:chPref val="3"/>
        </dgm:presLayoutVars>
      </dgm:prSet>
      <dgm:spPr>
        <a:xfrm>
          <a:off x="2280896" y="0"/>
          <a:ext cx="1951877" cy="5072195"/>
        </a:xfrm>
        <a:prstGeom prst="roundRect">
          <a:avLst>
            <a:gd name="adj" fmla="val 10000"/>
          </a:avLst>
        </a:prstGeom>
      </dgm:spPr>
    </dgm:pt>
    <dgm:pt modelId="{37AA34C5-1EF8-483D-BDDC-7D0890B424D7}" type="pres">
      <dgm:prSet presAssocID="{630B2787-70B4-4698-B7FD-F6233D30A241}" presName="horzOne" presStyleCnt="0"/>
      <dgm:spPr/>
    </dgm:pt>
    <dgm:pt modelId="{FA882010-EA75-4116-9D1B-07B872AB9A02}" type="pres">
      <dgm:prSet presAssocID="{4C12E200-7F1A-4F11-8B61-E7DA018E5C1D}" presName="sibSpaceOne" presStyleCnt="0"/>
      <dgm:spPr/>
    </dgm:pt>
    <dgm:pt modelId="{D07C4504-B28B-4A2E-B3F3-E14A423B0C02}" type="pres">
      <dgm:prSet presAssocID="{795BB7E3-D665-4F81-94A3-EAA36AFB81E9}" presName="vertOne" presStyleCnt="0"/>
      <dgm:spPr/>
    </dgm:pt>
    <dgm:pt modelId="{1D581DD3-77F5-4932-802E-FF779E06FFFF}" type="pres">
      <dgm:prSet presAssocID="{795BB7E3-D665-4F81-94A3-EAA36AFB81E9}" presName="txOne" presStyleLbl="node0" presStyleIdx="2" presStyleCnt="5">
        <dgm:presLayoutVars>
          <dgm:chPref val="3"/>
        </dgm:presLayoutVars>
      </dgm:prSet>
      <dgm:spPr>
        <a:xfrm>
          <a:off x="4560690" y="0"/>
          <a:ext cx="1951877" cy="5072195"/>
        </a:xfrm>
        <a:prstGeom prst="roundRect">
          <a:avLst>
            <a:gd name="adj" fmla="val 10000"/>
          </a:avLst>
        </a:prstGeom>
      </dgm:spPr>
    </dgm:pt>
    <dgm:pt modelId="{4180A901-3949-467D-8BC2-3BD9AFC1D181}" type="pres">
      <dgm:prSet presAssocID="{795BB7E3-D665-4F81-94A3-EAA36AFB81E9}" presName="horzOne" presStyleCnt="0"/>
      <dgm:spPr/>
    </dgm:pt>
    <dgm:pt modelId="{98F6406A-EFFD-4258-A16B-1497D91BEC31}" type="pres">
      <dgm:prSet presAssocID="{5D1EA8BB-CED3-4B45-86C9-0D6012594C43}" presName="sibSpaceOne" presStyleCnt="0"/>
      <dgm:spPr/>
    </dgm:pt>
    <dgm:pt modelId="{2A5EE03E-5B4C-494C-86C1-90C7464786DD}" type="pres">
      <dgm:prSet presAssocID="{BD1117B2-A3D1-4F11-B6CE-A1EDC10AAAB4}" presName="vertOne" presStyleCnt="0"/>
      <dgm:spPr/>
    </dgm:pt>
    <dgm:pt modelId="{FF3F1AFC-EFF7-48DE-B3DB-820F1D42FF7A}" type="pres">
      <dgm:prSet presAssocID="{BD1117B2-A3D1-4F11-B6CE-A1EDC10AAAB4}" presName="txOne" presStyleLbl="node0" presStyleIdx="3" presStyleCnt="5">
        <dgm:presLayoutVars>
          <dgm:chPref val="3"/>
        </dgm:presLayoutVars>
      </dgm:prSet>
      <dgm:spPr>
        <a:xfrm>
          <a:off x="6840483" y="0"/>
          <a:ext cx="1951877" cy="5072195"/>
        </a:xfrm>
        <a:prstGeom prst="roundRect">
          <a:avLst>
            <a:gd name="adj" fmla="val 10000"/>
          </a:avLst>
        </a:prstGeom>
      </dgm:spPr>
    </dgm:pt>
    <dgm:pt modelId="{88C1D38F-4C1F-4035-8CB4-ED3E1268ECD5}" type="pres">
      <dgm:prSet presAssocID="{BD1117B2-A3D1-4F11-B6CE-A1EDC10AAAB4}" presName="horzOne" presStyleCnt="0"/>
      <dgm:spPr/>
    </dgm:pt>
    <dgm:pt modelId="{F89ADC59-D17E-46A2-B20D-EF09D7B586DA}" type="pres">
      <dgm:prSet presAssocID="{A2363A50-F912-40E3-A4BD-A69DF003678F}" presName="sibSpaceOne" presStyleCnt="0"/>
      <dgm:spPr/>
    </dgm:pt>
    <dgm:pt modelId="{58087F1C-250E-4F84-8E84-084DA2C943CE}" type="pres">
      <dgm:prSet presAssocID="{6BE56967-3317-47E3-A58D-817769A6A503}" presName="vertOne" presStyleCnt="0"/>
      <dgm:spPr/>
    </dgm:pt>
    <dgm:pt modelId="{39DAE088-13D9-4C03-BF88-099A3C5761AA}" type="pres">
      <dgm:prSet presAssocID="{6BE56967-3317-47E3-A58D-817769A6A503}" presName="txOne" presStyleLbl="node0" presStyleIdx="4" presStyleCnt="5">
        <dgm:presLayoutVars>
          <dgm:chPref val="3"/>
        </dgm:presLayoutVars>
      </dgm:prSet>
      <dgm:spPr>
        <a:xfrm>
          <a:off x="9120277" y="0"/>
          <a:ext cx="1951877" cy="5072195"/>
        </a:xfrm>
        <a:prstGeom prst="roundRect">
          <a:avLst>
            <a:gd name="adj" fmla="val 10000"/>
          </a:avLst>
        </a:prstGeom>
      </dgm:spPr>
    </dgm:pt>
    <dgm:pt modelId="{6F3D6A6C-EA94-4F76-8491-5F48E1264781}" type="pres">
      <dgm:prSet presAssocID="{6BE56967-3317-47E3-A58D-817769A6A503}" presName="horzOne" presStyleCnt="0"/>
      <dgm:spPr/>
    </dgm:pt>
  </dgm:ptLst>
  <dgm:cxnLst>
    <dgm:cxn modelId="{4B3C7605-79E0-4BEC-B130-B7C2F4823840}" type="presOf" srcId="{6BE56967-3317-47E3-A58D-817769A6A503}" destId="{39DAE088-13D9-4C03-BF88-099A3C5761AA}" srcOrd="0" destOrd="0" presId="urn:microsoft.com/office/officeart/2005/8/layout/hierarchy4"/>
    <dgm:cxn modelId="{1C7E1117-3690-4488-9BC3-92425E3B2F33}" srcId="{35C3C61D-2833-4CDE-84CA-78CCC881E240}" destId="{1C260127-45C9-46B6-A81C-C23E92726981}" srcOrd="0" destOrd="0" parTransId="{A7F99EF9-837C-4F16-923C-BF273342ED64}" sibTransId="{614CD03C-497E-48C6-AE17-99FDF1669E5A}"/>
    <dgm:cxn modelId="{7C81631B-61E9-40B3-84C3-498210FE3884}" type="presOf" srcId="{35C3C61D-2833-4CDE-84CA-78CCC881E240}" destId="{BA2A36BF-8707-44E2-98A8-6E4F697E5F5B}" srcOrd="0" destOrd="0" presId="urn:microsoft.com/office/officeart/2005/8/layout/hierarchy4"/>
    <dgm:cxn modelId="{DFD4DB60-E2D6-49E7-8453-21D023C8FBB2}" type="presOf" srcId="{1C260127-45C9-46B6-A81C-C23E92726981}" destId="{9B7536F7-EBC3-446D-BC7B-737E95579EFF}" srcOrd="0" destOrd="0" presId="urn:microsoft.com/office/officeart/2005/8/layout/hierarchy4"/>
    <dgm:cxn modelId="{1128B855-690A-4D39-9E4E-5F56718EB36C}" type="presOf" srcId="{795BB7E3-D665-4F81-94A3-EAA36AFB81E9}" destId="{1D581DD3-77F5-4932-802E-FF779E06FFFF}" srcOrd="0" destOrd="0" presId="urn:microsoft.com/office/officeart/2005/8/layout/hierarchy4"/>
    <dgm:cxn modelId="{5D62F556-EA5F-4994-B8B8-2C83F3C47B02}" srcId="{35C3C61D-2833-4CDE-84CA-78CCC881E240}" destId="{795BB7E3-D665-4F81-94A3-EAA36AFB81E9}" srcOrd="2" destOrd="0" parTransId="{FED42348-B304-42BA-91A6-C68E3D6EA782}" sibTransId="{5D1EA8BB-CED3-4B45-86C9-0D6012594C43}"/>
    <dgm:cxn modelId="{11EC7F81-B2D5-47C1-8521-449E85E8CAFF}" srcId="{35C3C61D-2833-4CDE-84CA-78CCC881E240}" destId="{630B2787-70B4-4698-B7FD-F6233D30A241}" srcOrd="1" destOrd="0" parTransId="{ADB8CE6F-D0DF-403C-AA36-05A7637D57EC}" sibTransId="{4C12E200-7F1A-4F11-8B61-E7DA018E5C1D}"/>
    <dgm:cxn modelId="{567F818C-E340-4899-B723-A9683D650502}" srcId="{35C3C61D-2833-4CDE-84CA-78CCC881E240}" destId="{6BE56967-3317-47E3-A58D-817769A6A503}" srcOrd="4" destOrd="0" parTransId="{8F5D3651-E4B9-4E83-8379-EE8671FAC76E}" sibTransId="{232B697E-BCF0-4A24-93E9-DB79DE37452A}"/>
    <dgm:cxn modelId="{7E67FA91-6EFA-44FE-915D-F68883726D60}" type="presOf" srcId="{BD1117B2-A3D1-4F11-B6CE-A1EDC10AAAB4}" destId="{FF3F1AFC-EFF7-48DE-B3DB-820F1D42FF7A}" srcOrd="0" destOrd="0" presId="urn:microsoft.com/office/officeart/2005/8/layout/hierarchy4"/>
    <dgm:cxn modelId="{A49F12AE-6F98-42D2-89C9-F8D8119F3E62}" type="presOf" srcId="{630B2787-70B4-4698-B7FD-F6233D30A241}" destId="{2EE795C8-D54B-4468-875D-47FFF6D93EC4}" srcOrd="0" destOrd="0" presId="urn:microsoft.com/office/officeart/2005/8/layout/hierarchy4"/>
    <dgm:cxn modelId="{752D37F6-CDB6-4C8D-9220-5354ADD72BAC}" srcId="{35C3C61D-2833-4CDE-84CA-78CCC881E240}" destId="{BD1117B2-A3D1-4F11-B6CE-A1EDC10AAAB4}" srcOrd="3" destOrd="0" parTransId="{6501524A-11DF-4863-AB84-AE77E5EAA0A8}" sibTransId="{A2363A50-F912-40E3-A4BD-A69DF003678F}"/>
    <dgm:cxn modelId="{7C25C814-A72A-426A-A618-C475D550BDBB}" type="presParOf" srcId="{BA2A36BF-8707-44E2-98A8-6E4F697E5F5B}" destId="{6B6454C9-4D5C-4561-9E3D-CA954A3533A7}" srcOrd="0" destOrd="0" presId="urn:microsoft.com/office/officeart/2005/8/layout/hierarchy4"/>
    <dgm:cxn modelId="{EC9AFB62-3094-4003-A78F-F5F216A44258}" type="presParOf" srcId="{6B6454C9-4D5C-4561-9E3D-CA954A3533A7}" destId="{9B7536F7-EBC3-446D-BC7B-737E95579EFF}" srcOrd="0" destOrd="0" presId="urn:microsoft.com/office/officeart/2005/8/layout/hierarchy4"/>
    <dgm:cxn modelId="{2249D856-5CBF-4691-AAFE-5D9C6DD5C20C}" type="presParOf" srcId="{6B6454C9-4D5C-4561-9E3D-CA954A3533A7}" destId="{5A41C6A7-9F51-4C28-853F-96E5DB61975F}" srcOrd="1" destOrd="0" presId="urn:microsoft.com/office/officeart/2005/8/layout/hierarchy4"/>
    <dgm:cxn modelId="{BDDEBA00-4A3C-4580-90FA-EB76BBE57C2E}" type="presParOf" srcId="{BA2A36BF-8707-44E2-98A8-6E4F697E5F5B}" destId="{5B3D0ECD-FE9C-471D-83E9-2B8996BC1A96}" srcOrd="1" destOrd="0" presId="urn:microsoft.com/office/officeart/2005/8/layout/hierarchy4"/>
    <dgm:cxn modelId="{F6A37021-CC76-43E4-868A-F2BA88A8FAD3}" type="presParOf" srcId="{BA2A36BF-8707-44E2-98A8-6E4F697E5F5B}" destId="{362FC133-5C16-4B05-A244-EDAF20AF43F8}" srcOrd="2" destOrd="0" presId="urn:microsoft.com/office/officeart/2005/8/layout/hierarchy4"/>
    <dgm:cxn modelId="{7E7DD4DB-5A12-409B-B68D-54361A7F4075}" type="presParOf" srcId="{362FC133-5C16-4B05-A244-EDAF20AF43F8}" destId="{2EE795C8-D54B-4468-875D-47FFF6D93EC4}" srcOrd="0" destOrd="0" presId="urn:microsoft.com/office/officeart/2005/8/layout/hierarchy4"/>
    <dgm:cxn modelId="{2471933E-BF95-4577-86CA-66CF14D4BA96}" type="presParOf" srcId="{362FC133-5C16-4B05-A244-EDAF20AF43F8}" destId="{37AA34C5-1EF8-483D-BDDC-7D0890B424D7}" srcOrd="1" destOrd="0" presId="urn:microsoft.com/office/officeart/2005/8/layout/hierarchy4"/>
    <dgm:cxn modelId="{CD6EAD2B-563B-4770-B1F4-FB8B0B811863}" type="presParOf" srcId="{BA2A36BF-8707-44E2-98A8-6E4F697E5F5B}" destId="{FA882010-EA75-4116-9D1B-07B872AB9A02}" srcOrd="3" destOrd="0" presId="urn:microsoft.com/office/officeart/2005/8/layout/hierarchy4"/>
    <dgm:cxn modelId="{724F93E7-341A-4E7E-9E92-C45D2AF563CE}" type="presParOf" srcId="{BA2A36BF-8707-44E2-98A8-6E4F697E5F5B}" destId="{D07C4504-B28B-4A2E-B3F3-E14A423B0C02}" srcOrd="4" destOrd="0" presId="urn:microsoft.com/office/officeart/2005/8/layout/hierarchy4"/>
    <dgm:cxn modelId="{B979951D-1E8B-4D0D-BD6E-04B517806D74}" type="presParOf" srcId="{D07C4504-B28B-4A2E-B3F3-E14A423B0C02}" destId="{1D581DD3-77F5-4932-802E-FF779E06FFFF}" srcOrd="0" destOrd="0" presId="urn:microsoft.com/office/officeart/2005/8/layout/hierarchy4"/>
    <dgm:cxn modelId="{DBED941A-B1A9-4A07-9D73-E1301941F386}" type="presParOf" srcId="{D07C4504-B28B-4A2E-B3F3-E14A423B0C02}" destId="{4180A901-3949-467D-8BC2-3BD9AFC1D181}" srcOrd="1" destOrd="0" presId="urn:microsoft.com/office/officeart/2005/8/layout/hierarchy4"/>
    <dgm:cxn modelId="{10F91FCA-1D95-43B1-AC14-8AE5D3EC59EA}" type="presParOf" srcId="{BA2A36BF-8707-44E2-98A8-6E4F697E5F5B}" destId="{98F6406A-EFFD-4258-A16B-1497D91BEC31}" srcOrd="5" destOrd="0" presId="urn:microsoft.com/office/officeart/2005/8/layout/hierarchy4"/>
    <dgm:cxn modelId="{A542A54C-8B54-4A9A-8607-45A5EA941B54}" type="presParOf" srcId="{BA2A36BF-8707-44E2-98A8-6E4F697E5F5B}" destId="{2A5EE03E-5B4C-494C-86C1-90C7464786DD}" srcOrd="6" destOrd="0" presId="urn:microsoft.com/office/officeart/2005/8/layout/hierarchy4"/>
    <dgm:cxn modelId="{8F0DFB5A-C390-472B-8EC8-0D1F00C513E7}" type="presParOf" srcId="{2A5EE03E-5B4C-494C-86C1-90C7464786DD}" destId="{FF3F1AFC-EFF7-48DE-B3DB-820F1D42FF7A}" srcOrd="0" destOrd="0" presId="urn:microsoft.com/office/officeart/2005/8/layout/hierarchy4"/>
    <dgm:cxn modelId="{BB9A8C58-7616-466E-841F-10777F4EDEF4}" type="presParOf" srcId="{2A5EE03E-5B4C-494C-86C1-90C7464786DD}" destId="{88C1D38F-4C1F-4035-8CB4-ED3E1268ECD5}" srcOrd="1" destOrd="0" presId="urn:microsoft.com/office/officeart/2005/8/layout/hierarchy4"/>
    <dgm:cxn modelId="{1C4F602B-F056-4008-9C4D-34814B01D8A6}" type="presParOf" srcId="{BA2A36BF-8707-44E2-98A8-6E4F697E5F5B}" destId="{F89ADC59-D17E-46A2-B20D-EF09D7B586DA}" srcOrd="7" destOrd="0" presId="urn:microsoft.com/office/officeart/2005/8/layout/hierarchy4"/>
    <dgm:cxn modelId="{49591F49-B784-4ED8-9E64-E87E3011352D}" type="presParOf" srcId="{BA2A36BF-8707-44E2-98A8-6E4F697E5F5B}" destId="{58087F1C-250E-4F84-8E84-084DA2C943CE}" srcOrd="8" destOrd="0" presId="urn:microsoft.com/office/officeart/2005/8/layout/hierarchy4"/>
    <dgm:cxn modelId="{1106CB21-EA3D-48A9-A4D9-D233B45A3DCD}" type="presParOf" srcId="{58087F1C-250E-4F84-8E84-084DA2C943CE}" destId="{39DAE088-13D9-4C03-BF88-099A3C5761AA}" srcOrd="0" destOrd="0" presId="urn:microsoft.com/office/officeart/2005/8/layout/hierarchy4"/>
    <dgm:cxn modelId="{9B949AB1-DBAC-4342-9CA6-D51AB472B777}" type="presParOf" srcId="{58087F1C-250E-4F84-8E84-084DA2C943CE}" destId="{6F3D6A6C-EA94-4F76-8491-5F48E1264781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5C3C61D-2833-4CDE-84CA-78CCC881E240}" type="doc">
      <dgm:prSet loTypeId="urn:microsoft.com/office/officeart/2005/8/layout/hierarchy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1C260127-45C9-46B6-A81C-C23E92726981}">
      <dgm:prSet phldrT="[Texto]" custT="1"/>
      <dgm:spPr>
        <a:solidFill>
          <a:schemeClr val="bg1"/>
        </a:solidFill>
      </dgm:spPr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es-MX" sz="2000" b="0" dirty="0">
              <a:solidFill>
                <a:schemeClr val="tx1"/>
              </a:solidFill>
              <a:effectLst/>
              <a:latin typeface="Calibri Light" panose="020F0302020204030204" pitchFamily="34" charset="0"/>
              <a:ea typeface="Calibri" panose="020F0502020204030204" pitchFamily="34" charset="0"/>
              <a:cs typeface="Calibri Light" panose="020F0302020204030204" pitchFamily="34" charset="0"/>
            </a:rPr>
            <a:t>¿El sujeto obligado cuenta con un correo, buzón electrónico o chat en línea?</a:t>
          </a:r>
          <a:endParaRPr lang="es-MX" sz="2000" b="0" dirty="0">
            <a:solidFill>
              <a:schemeClr val="tx1"/>
            </a:solidFill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A7F99EF9-837C-4F16-923C-BF273342ED64}" type="parTrans" cxnId="{1C7E1117-3690-4488-9BC3-92425E3B2F33}">
      <dgm:prSet/>
      <dgm:spPr/>
      <dgm:t>
        <a:bodyPr/>
        <a:lstStyle/>
        <a:p>
          <a:endParaRPr lang="es-MX" sz="2000" b="0">
            <a:solidFill>
              <a:schemeClr val="tx1"/>
            </a:solidFill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614CD03C-497E-48C6-AE17-99FDF1669E5A}" type="sibTrans" cxnId="{1C7E1117-3690-4488-9BC3-92425E3B2F33}">
      <dgm:prSet/>
      <dgm:spPr/>
      <dgm:t>
        <a:bodyPr/>
        <a:lstStyle/>
        <a:p>
          <a:endParaRPr lang="es-MX" sz="2000" b="0">
            <a:solidFill>
              <a:schemeClr val="tx1"/>
            </a:solidFill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630B2787-70B4-4698-B7FD-F6233D30A241}">
      <dgm:prSet phldrT="[Texto]" custT="1"/>
      <dgm:spPr>
        <a:solidFill>
          <a:schemeClr val="bg1"/>
        </a:solidFill>
      </dgm:spPr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es-ES" sz="2000" b="0" dirty="0">
              <a:solidFill>
                <a:schemeClr val="tx1"/>
              </a:solidFill>
              <a:effectLst/>
              <a:latin typeface="Calibri Light" panose="020F0302020204030204" pitchFamily="34" charset="0"/>
              <a:cs typeface="Calibri Light" panose="020F0302020204030204" pitchFamily="34" charset="0"/>
            </a:rPr>
            <a:t>¿El sujeto obligado cuenta con un número telefónico?</a:t>
          </a:r>
          <a:endParaRPr lang="es-MX" sz="2000" b="0" dirty="0">
            <a:solidFill>
              <a:schemeClr val="tx1"/>
            </a:solidFill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ADB8CE6F-D0DF-403C-AA36-05A7637D57EC}" type="parTrans" cxnId="{11EC7F81-B2D5-47C1-8521-449E85E8CAFF}">
      <dgm:prSet/>
      <dgm:spPr/>
      <dgm:t>
        <a:bodyPr/>
        <a:lstStyle/>
        <a:p>
          <a:endParaRPr lang="es-MX" sz="2000" b="0">
            <a:solidFill>
              <a:schemeClr val="tx1"/>
            </a:solidFill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4C12E200-7F1A-4F11-8B61-E7DA018E5C1D}" type="sibTrans" cxnId="{11EC7F81-B2D5-47C1-8521-449E85E8CAFF}">
      <dgm:prSet/>
      <dgm:spPr/>
      <dgm:t>
        <a:bodyPr/>
        <a:lstStyle/>
        <a:p>
          <a:endParaRPr lang="es-MX" sz="2000" b="0">
            <a:solidFill>
              <a:schemeClr val="tx1"/>
            </a:solidFill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BD1117B2-A3D1-4F11-B6CE-A1EDC10AAAB4}">
      <dgm:prSet phldrT="[Texto]" custT="1"/>
      <dgm:spPr>
        <a:solidFill>
          <a:schemeClr val="bg1"/>
        </a:solidFill>
      </dgm:spPr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es-ES" sz="2000" b="0" dirty="0">
              <a:solidFill>
                <a:schemeClr val="tx1"/>
              </a:solidFill>
              <a:effectLst/>
              <a:latin typeface="Calibri Light" panose="020F0302020204030204" pitchFamily="34" charset="0"/>
              <a:cs typeface="Calibri Light" panose="020F0302020204030204" pitchFamily="34" charset="0"/>
            </a:rPr>
            <a:t>¿El sujeto obligado cuenta con una opción presencial de atención ciudadana?</a:t>
          </a:r>
          <a:r>
            <a:rPr lang="es-MX" sz="2000" b="0" dirty="0">
              <a:solidFill>
                <a:schemeClr val="tx1"/>
              </a:solidFill>
              <a:effectLst/>
              <a:latin typeface="Calibri Light" panose="020F0302020204030204" pitchFamily="34" charset="0"/>
              <a:ea typeface="Calibri" panose="020F0502020204030204" pitchFamily="34" charset="0"/>
              <a:cs typeface="Calibri Light" panose="020F0302020204030204" pitchFamily="34" charset="0"/>
            </a:rPr>
            <a:t>	</a:t>
          </a:r>
          <a:endParaRPr lang="es-MX" sz="2000" b="0" dirty="0">
            <a:solidFill>
              <a:schemeClr val="tx1"/>
            </a:solidFill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6501524A-11DF-4863-AB84-AE77E5EAA0A8}" type="parTrans" cxnId="{752D37F6-CDB6-4C8D-9220-5354ADD72BAC}">
      <dgm:prSet/>
      <dgm:spPr/>
      <dgm:t>
        <a:bodyPr/>
        <a:lstStyle/>
        <a:p>
          <a:endParaRPr lang="es-MX" sz="2000" b="0">
            <a:solidFill>
              <a:schemeClr val="tx1"/>
            </a:solidFill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A2363A50-F912-40E3-A4BD-A69DF003678F}" type="sibTrans" cxnId="{752D37F6-CDB6-4C8D-9220-5354ADD72BAC}">
      <dgm:prSet/>
      <dgm:spPr/>
      <dgm:t>
        <a:bodyPr/>
        <a:lstStyle/>
        <a:p>
          <a:endParaRPr lang="es-MX" sz="2000" b="0">
            <a:solidFill>
              <a:schemeClr val="tx1"/>
            </a:solidFill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795BB7E3-D665-4F81-94A3-EAA36AFB81E9}">
      <dgm:prSet custT="1"/>
      <dgm:spPr>
        <a:solidFill>
          <a:schemeClr val="bg1"/>
        </a:solidFill>
      </dgm:spPr>
      <dgm:t>
        <a:bodyPr/>
        <a:lstStyle/>
        <a:p>
          <a:r>
            <a:rPr lang="es-ES" sz="2000" b="0" dirty="0">
              <a:solidFill>
                <a:schemeClr val="tx1"/>
              </a:solidFill>
              <a:effectLst/>
              <a:latin typeface="Calibri Light" panose="020F0302020204030204" pitchFamily="34" charset="0"/>
              <a:cs typeface="Calibri Light" panose="020F0302020204030204" pitchFamily="34" charset="0"/>
            </a:rPr>
            <a:t>¿El sujeto obligado cuenta con una dirección física?	</a:t>
          </a:r>
          <a:endParaRPr lang="es-MX" sz="2000" b="0" dirty="0">
            <a:solidFill>
              <a:schemeClr val="tx1"/>
            </a:solidFill>
            <a:effectLst/>
            <a:latin typeface="Calibri Light" panose="020F0302020204030204" pitchFamily="34" charset="0"/>
            <a:cs typeface="Calibri Light" panose="020F0302020204030204" pitchFamily="34" charset="0"/>
          </a:endParaRPr>
        </a:p>
        <a:p>
          <a:endParaRPr lang="es-MX" sz="2000" b="0" dirty="0">
            <a:solidFill>
              <a:schemeClr val="tx1"/>
            </a:solidFill>
            <a:effectLst/>
            <a:latin typeface="Calibri Light" panose="020F0302020204030204" pitchFamily="34" charset="0"/>
            <a:ea typeface="Calibri" panose="020F0502020204030204" pitchFamily="34" charset="0"/>
            <a:cs typeface="Calibri Light" panose="020F0302020204030204" pitchFamily="34" charset="0"/>
          </a:endParaRPr>
        </a:p>
      </dgm:t>
    </dgm:pt>
    <dgm:pt modelId="{FED42348-B304-42BA-91A6-C68E3D6EA782}" type="parTrans" cxnId="{5D62F556-EA5F-4994-B8B8-2C83F3C47B02}">
      <dgm:prSet/>
      <dgm:spPr/>
      <dgm:t>
        <a:bodyPr/>
        <a:lstStyle/>
        <a:p>
          <a:endParaRPr lang="es-MX" sz="2000" b="0">
            <a:solidFill>
              <a:schemeClr val="tx1"/>
            </a:solidFill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5D1EA8BB-CED3-4B45-86C9-0D6012594C43}" type="sibTrans" cxnId="{5D62F556-EA5F-4994-B8B8-2C83F3C47B02}">
      <dgm:prSet/>
      <dgm:spPr/>
      <dgm:t>
        <a:bodyPr/>
        <a:lstStyle/>
        <a:p>
          <a:endParaRPr lang="es-MX" sz="2000" b="0">
            <a:solidFill>
              <a:schemeClr val="tx1"/>
            </a:solidFill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6BE56967-3317-47E3-A58D-817769A6A503}">
      <dgm:prSet custT="1"/>
      <dgm:spPr>
        <a:solidFill>
          <a:schemeClr val="bg1"/>
        </a:solidFill>
      </dgm:spPr>
      <dgm:t>
        <a:bodyPr/>
        <a:lstStyle/>
        <a:p>
          <a:r>
            <a:rPr lang="es-ES" sz="2000" b="0" dirty="0">
              <a:solidFill>
                <a:schemeClr val="tx1"/>
              </a:solidFill>
              <a:effectLst/>
              <a:latin typeface="Calibri Light" panose="020F0302020204030204" pitchFamily="34" charset="0"/>
              <a:cs typeface="Calibri Light" panose="020F0302020204030204" pitchFamily="34" charset="0"/>
            </a:rPr>
            <a:t>¿El sujeto obligado cuenta con redes sociales?	</a:t>
          </a:r>
          <a:endParaRPr lang="es-MX" sz="2000" b="0" dirty="0">
            <a:solidFill>
              <a:schemeClr val="tx1"/>
            </a:solidFill>
            <a:effectLst/>
            <a:latin typeface="Calibri Light" panose="020F0302020204030204" pitchFamily="34" charset="0"/>
            <a:cs typeface="Calibri Light" panose="020F0302020204030204" pitchFamily="34" charset="0"/>
          </a:endParaRPr>
        </a:p>
        <a:p>
          <a:endParaRPr lang="es-MX" sz="2000" b="0" dirty="0">
            <a:solidFill>
              <a:schemeClr val="tx1"/>
            </a:solidFill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8F5D3651-E4B9-4E83-8379-EE8671FAC76E}" type="parTrans" cxnId="{567F818C-E340-4899-B723-A9683D650502}">
      <dgm:prSet/>
      <dgm:spPr/>
      <dgm:t>
        <a:bodyPr/>
        <a:lstStyle/>
        <a:p>
          <a:endParaRPr lang="es-MX" sz="2000" b="0">
            <a:solidFill>
              <a:schemeClr val="tx1"/>
            </a:solidFill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232B697E-BCF0-4A24-93E9-DB79DE37452A}" type="sibTrans" cxnId="{567F818C-E340-4899-B723-A9683D650502}">
      <dgm:prSet/>
      <dgm:spPr/>
      <dgm:t>
        <a:bodyPr/>
        <a:lstStyle/>
        <a:p>
          <a:endParaRPr lang="es-MX" sz="2000" b="0">
            <a:solidFill>
              <a:schemeClr val="tx1"/>
            </a:solidFill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4B6CBB7A-A7A6-4719-97B9-2259354F9A4A}">
      <dgm:prSet custT="1"/>
      <dgm:spPr>
        <a:solidFill>
          <a:schemeClr val="bg1"/>
        </a:solidFill>
      </dgm:spPr>
      <dgm:t>
        <a:bodyPr/>
        <a:lstStyle/>
        <a:p>
          <a:r>
            <a:rPr lang="es-MX" sz="2000" b="0" dirty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rPr>
            <a:t>Total de métodos de contacto encontrados	</a:t>
          </a:r>
        </a:p>
      </dgm:t>
    </dgm:pt>
    <dgm:pt modelId="{ADC8DBBF-D514-4BA0-948C-8FB94F054EC9}" type="parTrans" cxnId="{C6B63FD0-8239-4CE6-B7A4-DF42984E6787}">
      <dgm:prSet/>
      <dgm:spPr/>
      <dgm:t>
        <a:bodyPr/>
        <a:lstStyle/>
        <a:p>
          <a:endParaRPr lang="es-MX" sz="2000" b="0">
            <a:solidFill>
              <a:schemeClr val="tx1"/>
            </a:solidFill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C36F1BD1-A3EC-4CF9-AA24-768374155E93}" type="sibTrans" cxnId="{C6B63FD0-8239-4CE6-B7A4-DF42984E6787}">
      <dgm:prSet/>
      <dgm:spPr/>
      <dgm:t>
        <a:bodyPr/>
        <a:lstStyle/>
        <a:p>
          <a:endParaRPr lang="es-MX" sz="2000" b="0">
            <a:solidFill>
              <a:schemeClr val="tx1"/>
            </a:solidFill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BA2A36BF-8707-44E2-98A8-6E4F697E5F5B}" type="pres">
      <dgm:prSet presAssocID="{35C3C61D-2833-4CDE-84CA-78CCC881E240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6B6454C9-4D5C-4561-9E3D-CA954A3533A7}" type="pres">
      <dgm:prSet presAssocID="{1C260127-45C9-46B6-A81C-C23E92726981}" presName="vertOne" presStyleCnt="0"/>
      <dgm:spPr/>
    </dgm:pt>
    <dgm:pt modelId="{9B7536F7-EBC3-446D-BC7B-737E95579EFF}" type="pres">
      <dgm:prSet presAssocID="{1C260127-45C9-46B6-A81C-C23E92726981}" presName="txOne" presStyleLbl="node0" presStyleIdx="0" presStyleCnt="6">
        <dgm:presLayoutVars>
          <dgm:chPref val="3"/>
        </dgm:presLayoutVars>
      </dgm:prSet>
      <dgm:spPr/>
    </dgm:pt>
    <dgm:pt modelId="{5A41C6A7-9F51-4C28-853F-96E5DB61975F}" type="pres">
      <dgm:prSet presAssocID="{1C260127-45C9-46B6-A81C-C23E92726981}" presName="horzOne" presStyleCnt="0"/>
      <dgm:spPr/>
    </dgm:pt>
    <dgm:pt modelId="{5B3D0ECD-FE9C-471D-83E9-2B8996BC1A96}" type="pres">
      <dgm:prSet presAssocID="{614CD03C-497E-48C6-AE17-99FDF1669E5A}" presName="sibSpaceOne" presStyleCnt="0"/>
      <dgm:spPr/>
    </dgm:pt>
    <dgm:pt modelId="{362FC133-5C16-4B05-A244-EDAF20AF43F8}" type="pres">
      <dgm:prSet presAssocID="{630B2787-70B4-4698-B7FD-F6233D30A241}" presName="vertOne" presStyleCnt="0"/>
      <dgm:spPr/>
    </dgm:pt>
    <dgm:pt modelId="{2EE795C8-D54B-4468-875D-47FFF6D93EC4}" type="pres">
      <dgm:prSet presAssocID="{630B2787-70B4-4698-B7FD-F6233D30A241}" presName="txOne" presStyleLbl="node0" presStyleIdx="1" presStyleCnt="6">
        <dgm:presLayoutVars>
          <dgm:chPref val="3"/>
        </dgm:presLayoutVars>
      </dgm:prSet>
      <dgm:spPr/>
    </dgm:pt>
    <dgm:pt modelId="{37AA34C5-1EF8-483D-BDDC-7D0890B424D7}" type="pres">
      <dgm:prSet presAssocID="{630B2787-70B4-4698-B7FD-F6233D30A241}" presName="horzOne" presStyleCnt="0"/>
      <dgm:spPr/>
    </dgm:pt>
    <dgm:pt modelId="{FA882010-EA75-4116-9D1B-07B872AB9A02}" type="pres">
      <dgm:prSet presAssocID="{4C12E200-7F1A-4F11-8B61-E7DA018E5C1D}" presName="sibSpaceOne" presStyleCnt="0"/>
      <dgm:spPr/>
    </dgm:pt>
    <dgm:pt modelId="{D07C4504-B28B-4A2E-B3F3-E14A423B0C02}" type="pres">
      <dgm:prSet presAssocID="{795BB7E3-D665-4F81-94A3-EAA36AFB81E9}" presName="vertOne" presStyleCnt="0"/>
      <dgm:spPr/>
    </dgm:pt>
    <dgm:pt modelId="{1D581DD3-77F5-4932-802E-FF779E06FFFF}" type="pres">
      <dgm:prSet presAssocID="{795BB7E3-D665-4F81-94A3-EAA36AFB81E9}" presName="txOne" presStyleLbl="node0" presStyleIdx="2" presStyleCnt="6">
        <dgm:presLayoutVars>
          <dgm:chPref val="3"/>
        </dgm:presLayoutVars>
      </dgm:prSet>
      <dgm:spPr/>
    </dgm:pt>
    <dgm:pt modelId="{4180A901-3949-467D-8BC2-3BD9AFC1D181}" type="pres">
      <dgm:prSet presAssocID="{795BB7E3-D665-4F81-94A3-EAA36AFB81E9}" presName="horzOne" presStyleCnt="0"/>
      <dgm:spPr/>
    </dgm:pt>
    <dgm:pt modelId="{98F6406A-EFFD-4258-A16B-1497D91BEC31}" type="pres">
      <dgm:prSet presAssocID="{5D1EA8BB-CED3-4B45-86C9-0D6012594C43}" presName="sibSpaceOne" presStyleCnt="0"/>
      <dgm:spPr/>
    </dgm:pt>
    <dgm:pt modelId="{2A5EE03E-5B4C-494C-86C1-90C7464786DD}" type="pres">
      <dgm:prSet presAssocID="{BD1117B2-A3D1-4F11-B6CE-A1EDC10AAAB4}" presName="vertOne" presStyleCnt="0"/>
      <dgm:spPr/>
    </dgm:pt>
    <dgm:pt modelId="{FF3F1AFC-EFF7-48DE-B3DB-820F1D42FF7A}" type="pres">
      <dgm:prSet presAssocID="{BD1117B2-A3D1-4F11-B6CE-A1EDC10AAAB4}" presName="txOne" presStyleLbl="node0" presStyleIdx="3" presStyleCnt="6">
        <dgm:presLayoutVars>
          <dgm:chPref val="3"/>
        </dgm:presLayoutVars>
      </dgm:prSet>
      <dgm:spPr/>
    </dgm:pt>
    <dgm:pt modelId="{88C1D38F-4C1F-4035-8CB4-ED3E1268ECD5}" type="pres">
      <dgm:prSet presAssocID="{BD1117B2-A3D1-4F11-B6CE-A1EDC10AAAB4}" presName="horzOne" presStyleCnt="0"/>
      <dgm:spPr/>
    </dgm:pt>
    <dgm:pt modelId="{F89ADC59-D17E-46A2-B20D-EF09D7B586DA}" type="pres">
      <dgm:prSet presAssocID="{A2363A50-F912-40E3-A4BD-A69DF003678F}" presName="sibSpaceOne" presStyleCnt="0"/>
      <dgm:spPr/>
    </dgm:pt>
    <dgm:pt modelId="{58087F1C-250E-4F84-8E84-084DA2C943CE}" type="pres">
      <dgm:prSet presAssocID="{6BE56967-3317-47E3-A58D-817769A6A503}" presName="vertOne" presStyleCnt="0"/>
      <dgm:spPr/>
    </dgm:pt>
    <dgm:pt modelId="{39DAE088-13D9-4C03-BF88-099A3C5761AA}" type="pres">
      <dgm:prSet presAssocID="{6BE56967-3317-47E3-A58D-817769A6A503}" presName="txOne" presStyleLbl="node0" presStyleIdx="4" presStyleCnt="6">
        <dgm:presLayoutVars>
          <dgm:chPref val="3"/>
        </dgm:presLayoutVars>
      </dgm:prSet>
      <dgm:spPr/>
    </dgm:pt>
    <dgm:pt modelId="{6F3D6A6C-EA94-4F76-8491-5F48E1264781}" type="pres">
      <dgm:prSet presAssocID="{6BE56967-3317-47E3-A58D-817769A6A503}" presName="horzOne" presStyleCnt="0"/>
      <dgm:spPr/>
    </dgm:pt>
    <dgm:pt modelId="{3AD8C76F-17A9-4CCA-9686-13E0B09C5780}" type="pres">
      <dgm:prSet presAssocID="{232B697E-BCF0-4A24-93E9-DB79DE37452A}" presName="sibSpaceOne" presStyleCnt="0"/>
      <dgm:spPr/>
    </dgm:pt>
    <dgm:pt modelId="{CD4CC339-7E6C-400F-81FE-0231D7F90166}" type="pres">
      <dgm:prSet presAssocID="{4B6CBB7A-A7A6-4719-97B9-2259354F9A4A}" presName="vertOne" presStyleCnt="0"/>
      <dgm:spPr/>
    </dgm:pt>
    <dgm:pt modelId="{8E9A7A0A-0865-4033-9129-3E9102E3C9F1}" type="pres">
      <dgm:prSet presAssocID="{4B6CBB7A-A7A6-4719-97B9-2259354F9A4A}" presName="txOne" presStyleLbl="node0" presStyleIdx="5" presStyleCnt="6">
        <dgm:presLayoutVars>
          <dgm:chPref val="3"/>
        </dgm:presLayoutVars>
      </dgm:prSet>
      <dgm:spPr/>
    </dgm:pt>
    <dgm:pt modelId="{3659325A-1A58-43FF-99EC-1665714EAE68}" type="pres">
      <dgm:prSet presAssocID="{4B6CBB7A-A7A6-4719-97B9-2259354F9A4A}" presName="horzOne" presStyleCnt="0"/>
      <dgm:spPr/>
    </dgm:pt>
  </dgm:ptLst>
  <dgm:cxnLst>
    <dgm:cxn modelId="{4B3C7605-79E0-4BEC-B130-B7C2F4823840}" type="presOf" srcId="{6BE56967-3317-47E3-A58D-817769A6A503}" destId="{39DAE088-13D9-4C03-BF88-099A3C5761AA}" srcOrd="0" destOrd="0" presId="urn:microsoft.com/office/officeart/2005/8/layout/hierarchy4"/>
    <dgm:cxn modelId="{1C7E1117-3690-4488-9BC3-92425E3B2F33}" srcId="{35C3C61D-2833-4CDE-84CA-78CCC881E240}" destId="{1C260127-45C9-46B6-A81C-C23E92726981}" srcOrd="0" destOrd="0" parTransId="{A7F99EF9-837C-4F16-923C-BF273342ED64}" sibTransId="{614CD03C-497E-48C6-AE17-99FDF1669E5A}"/>
    <dgm:cxn modelId="{7C81631B-61E9-40B3-84C3-498210FE3884}" type="presOf" srcId="{35C3C61D-2833-4CDE-84CA-78CCC881E240}" destId="{BA2A36BF-8707-44E2-98A8-6E4F697E5F5B}" srcOrd="0" destOrd="0" presId="urn:microsoft.com/office/officeart/2005/8/layout/hierarchy4"/>
    <dgm:cxn modelId="{DFD4DB60-E2D6-49E7-8453-21D023C8FBB2}" type="presOf" srcId="{1C260127-45C9-46B6-A81C-C23E92726981}" destId="{9B7536F7-EBC3-446D-BC7B-737E95579EFF}" srcOrd="0" destOrd="0" presId="urn:microsoft.com/office/officeart/2005/8/layout/hierarchy4"/>
    <dgm:cxn modelId="{6BDA256E-4A00-4E58-8792-F26380E59D8D}" type="presOf" srcId="{4B6CBB7A-A7A6-4719-97B9-2259354F9A4A}" destId="{8E9A7A0A-0865-4033-9129-3E9102E3C9F1}" srcOrd="0" destOrd="0" presId="urn:microsoft.com/office/officeart/2005/8/layout/hierarchy4"/>
    <dgm:cxn modelId="{1128B855-690A-4D39-9E4E-5F56718EB36C}" type="presOf" srcId="{795BB7E3-D665-4F81-94A3-EAA36AFB81E9}" destId="{1D581DD3-77F5-4932-802E-FF779E06FFFF}" srcOrd="0" destOrd="0" presId="urn:microsoft.com/office/officeart/2005/8/layout/hierarchy4"/>
    <dgm:cxn modelId="{5D62F556-EA5F-4994-B8B8-2C83F3C47B02}" srcId="{35C3C61D-2833-4CDE-84CA-78CCC881E240}" destId="{795BB7E3-D665-4F81-94A3-EAA36AFB81E9}" srcOrd="2" destOrd="0" parTransId="{FED42348-B304-42BA-91A6-C68E3D6EA782}" sibTransId="{5D1EA8BB-CED3-4B45-86C9-0D6012594C43}"/>
    <dgm:cxn modelId="{11EC7F81-B2D5-47C1-8521-449E85E8CAFF}" srcId="{35C3C61D-2833-4CDE-84CA-78CCC881E240}" destId="{630B2787-70B4-4698-B7FD-F6233D30A241}" srcOrd="1" destOrd="0" parTransId="{ADB8CE6F-D0DF-403C-AA36-05A7637D57EC}" sibTransId="{4C12E200-7F1A-4F11-8B61-E7DA018E5C1D}"/>
    <dgm:cxn modelId="{567F818C-E340-4899-B723-A9683D650502}" srcId="{35C3C61D-2833-4CDE-84CA-78CCC881E240}" destId="{6BE56967-3317-47E3-A58D-817769A6A503}" srcOrd="4" destOrd="0" parTransId="{8F5D3651-E4B9-4E83-8379-EE8671FAC76E}" sibTransId="{232B697E-BCF0-4A24-93E9-DB79DE37452A}"/>
    <dgm:cxn modelId="{7E67FA91-6EFA-44FE-915D-F68883726D60}" type="presOf" srcId="{BD1117B2-A3D1-4F11-B6CE-A1EDC10AAAB4}" destId="{FF3F1AFC-EFF7-48DE-B3DB-820F1D42FF7A}" srcOrd="0" destOrd="0" presId="urn:microsoft.com/office/officeart/2005/8/layout/hierarchy4"/>
    <dgm:cxn modelId="{A49F12AE-6F98-42D2-89C9-F8D8119F3E62}" type="presOf" srcId="{630B2787-70B4-4698-B7FD-F6233D30A241}" destId="{2EE795C8-D54B-4468-875D-47FFF6D93EC4}" srcOrd="0" destOrd="0" presId="urn:microsoft.com/office/officeart/2005/8/layout/hierarchy4"/>
    <dgm:cxn modelId="{C6B63FD0-8239-4CE6-B7A4-DF42984E6787}" srcId="{35C3C61D-2833-4CDE-84CA-78CCC881E240}" destId="{4B6CBB7A-A7A6-4719-97B9-2259354F9A4A}" srcOrd="5" destOrd="0" parTransId="{ADC8DBBF-D514-4BA0-948C-8FB94F054EC9}" sibTransId="{C36F1BD1-A3EC-4CF9-AA24-768374155E93}"/>
    <dgm:cxn modelId="{752D37F6-CDB6-4C8D-9220-5354ADD72BAC}" srcId="{35C3C61D-2833-4CDE-84CA-78CCC881E240}" destId="{BD1117B2-A3D1-4F11-B6CE-A1EDC10AAAB4}" srcOrd="3" destOrd="0" parTransId="{6501524A-11DF-4863-AB84-AE77E5EAA0A8}" sibTransId="{A2363A50-F912-40E3-A4BD-A69DF003678F}"/>
    <dgm:cxn modelId="{7C25C814-A72A-426A-A618-C475D550BDBB}" type="presParOf" srcId="{BA2A36BF-8707-44E2-98A8-6E4F697E5F5B}" destId="{6B6454C9-4D5C-4561-9E3D-CA954A3533A7}" srcOrd="0" destOrd="0" presId="urn:microsoft.com/office/officeart/2005/8/layout/hierarchy4"/>
    <dgm:cxn modelId="{EC9AFB62-3094-4003-A78F-F5F216A44258}" type="presParOf" srcId="{6B6454C9-4D5C-4561-9E3D-CA954A3533A7}" destId="{9B7536F7-EBC3-446D-BC7B-737E95579EFF}" srcOrd="0" destOrd="0" presId="urn:microsoft.com/office/officeart/2005/8/layout/hierarchy4"/>
    <dgm:cxn modelId="{2249D856-5CBF-4691-AAFE-5D9C6DD5C20C}" type="presParOf" srcId="{6B6454C9-4D5C-4561-9E3D-CA954A3533A7}" destId="{5A41C6A7-9F51-4C28-853F-96E5DB61975F}" srcOrd="1" destOrd="0" presId="urn:microsoft.com/office/officeart/2005/8/layout/hierarchy4"/>
    <dgm:cxn modelId="{BDDEBA00-4A3C-4580-90FA-EB76BBE57C2E}" type="presParOf" srcId="{BA2A36BF-8707-44E2-98A8-6E4F697E5F5B}" destId="{5B3D0ECD-FE9C-471D-83E9-2B8996BC1A96}" srcOrd="1" destOrd="0" presId="urn:microsoft.com/office/officeart/2005/8/layout/hierarchy4"/>
    <dgm:cxn modelId="{F6A37021-CC76-43E4-868A-F2BA88A8FAD3}" type="presParOf" srcId="{BA2A36BF-8707-44E2-98A8-6E4F697E5F5B}" destId="{362FC133-5C16-4B05-A244-EDAF20AF43F8}" srcOrd="2" destOrd="0" presId="urn:microsoft.com/office/officeart/2005/8/layout/hierarchy4"/>
    <dgm:cxn modelId="{7E7DD4DB-5A12-409B-B68D-54361A7F4075}" type="presParOf" srcId="{362FC133-5C16-4B05-A244-EDAF20AF43F8}" destId="{2EE795C8-D54B-4468-875D-47FFF6D93EC4}" srcOrd="0" destOrd="0" presId="urn:microsoft.com/office/officeart/2005/8/layout/hierarchy4"/>
    <dgm:cxn modelId="{2471933E-BF95-4577-86CA-66CF14D4BA96}" type="presParOf" srcId="{362FC133-5C16-4B05-A244-EDAF20AF43F8}" destId="{37AA34C5-1EF8-483D-BDDC-7D0890B424D7}" srcOrd="1" destOrd="0" presId="urn:microsoft.com/office/officeart/2005/8/layout/hierarchy4"/>
    <dgm:cxn modelId="{CD6EAD2B-563B-4770-B1F4-FB8B0B811863}" type="presParOf" srcId="{BA2A36BF-8707-44E2-98A8-6E4F697E5F5B}" destId="{FA882010-EA75-4116-9D1B-07B872AB9A02}" srcOrd="3" destOrd="0" presId="urn:microsoft.com/office/officeart/2005/8/layout/hierarchy4"/>
    <dgm:cxn modelId="{724F93E7-341A-4E7E-9E92-C45D2AF563CE}" type="presParOf" srcId="{BA2A36BF-8707-44E2-98A8-6E4F697E5F5B}" destId="{D07C4504-B28B-4A2E-B3F3-E14A423B0C02}" srcOrd="4" destOrd="0" presId="urn:microsoft.com/office/officeart/2005/8/layout/hierarchy4"/>
    <dgm:cxn modelId="{B979951D-1E8B-4D0D-BD6E-04B517806D74}" type="presParOf" srcId="{D07C4504-B28B-4A2E-B3F3-E14A423B0C02}" destId="{1D581DD3-77F5-4932-802E-FF779E06FFFF}" srcOrd="0" destOrd="0" presId="urn:microsoft.com/office/officeart/2005/8/layout/hierarchy4"/>
    <dgm:cxn modelId="{DBED941A-B1A9-4A07-9D73-E1301941F386}" type="presParOf" srcId="{D07C4504-B28B-4A2E-B3F3-E14A423B0C02}" destId="{4180A901-3949-467D-8BC2-3BD9AFC1D181}" srcOrd="1" destOrd="0" presId="urn:microsoft.com/office/officeart/2005/8/layout/hierarchy4"/>
    <dgm:cxn modelId="{10F91FCA-1D95-43B1-AC14-8AE5D3EC59EA}" type="presParOf" srcId="{BA2A36BF-8707-44E2-98A8-6E4F697E5F5B}" destId="{98F6406A-EFFD-4258-A16B-1497D91BEC31}" srcOrd="5" destOrd="0" presId="urn:microsoft.com/office/officeart/2005/8/layout/hierarchy4"/>
    <dgm:cxn modelId="{A542A54C-8B54-4A9A-8607-45A5EA941B54}" type="presParOf" srcId="{BA2A36BF-8707-44E2-98A8-6E4F697E5F5B}" destId="{2A5EE03E-5B4C-494C-86C1-90C7464786DD}" srcOrd="6" destOrd="0" presId="urn:microsoft.com/office/officeart/2005/8/layout/hierarchy4"/>
    <dgm:cxn modelId="{8F0DFB5A-C390-472B-8EC8-0D1F00C513E7}" type="presParOf" srcId="{2A5EE03E-5B4C-494C-86C1-90C7464786DD}" destId="{FF3F1AFC-EFF7-48DE-B3DB-820F1D42FF7A}" srcOrd="0" destOrd="0" presId="urn:microsoft.com/office/officeart/2005/8/layout/hierarchy4"/>
    <dgm:cxn modelId="{BB9A8C58-7616-466E-841F-10777F4EDEF4}" type="presParOf" srcId="{2A5EE03E-5B4C-494C-86C1-90C7464786DD}" destId="{88C1D38F-4C1F-4035-8CB4-ED3E1268ECD5}" srcOrd="1" destOrd="0" presId="urn:microsoft.com/office/officeart/2005/8/layout/hierarchy4"/>
    <dgm:cxn modelId="{1C4F602B-F056-4008-9C4D-34814B01D8A6}" type="presParOf" srcId="{BA2A36BF-8707-44E2-98A8-6E4F697E5F5B}" destId="{F89ADC59-D17E-46A2-B20D-EF09D7B586DA}" srcOrd="7" destOrd="0" presId="urn:microsoft.com/office/officeart/2005/8/layout/hierarchy4"/>
    <dgm:cxn modelId="{49591F49-B784-4ED8-9E64-E87E3011352D}" type="presParOf" srcId="{BA2A36BF-8707-44E2-98A8-6E4F697E5F5B}" destId="{58087F1C-250E-4F84-8E84-084DA2C943CE}" srcOrd="8" destOrd="0" presId="urn:microsoft.com/office/officeart/2005/8/layout/hierarchy4"/>
    <dgm:cxn modelId="{1106CB21-EA3D-48A9-A4D9-D233B45A3DCD}" type="presParOf" srcId="{58087F1C-250E-4F84-8E84-084DA2C943CE}" destId="{39DAE088-13D9-4C03-BF88-099A3C5761AA}" srcOrd="0" destOrd="0" presId="urn:microsoft.com/office/officeart/2005/8/layout/hierarchy4"/>
    <dgm:cxn modelId="{9B949AB1-DBAC-4342-9CA6-D51AB472B777}" type="presParOf" srcId="{58087F1C-250E-4F84-8E84-084DA2C943CE}" destId="{6F3D6A6C-EA94-4F76-8491-5F48E1264781}" srcOrd="1" destOrd="0" presId="urn:microsoft.com/office/officeart/2005/8/layout/hierarchy4"/>
    <dgm:cxn modelId="{0077FF9E-F32B-4F41-9D4F-1558BF7EC6BD}" type="presParOf" srcId="{BA2A36BF-8707-44E2-98A8-6E4F697E5F5B}" destId="{3AD8C76F-17A9-4CCA-9686-13E0B09C5780}" srcOrd="9" destOrd="0" presId="urn:microsoft.com/office/officeart/2005/8/layout/hierarchy4"/>
    <dgm:cxn modelId="{D0710F05-00C4-4BF6-BB12-85EAEAC879D4}" type="presParOf" srcId="{BA2A36BF-8707-44E2-98A8-6E4F697E5F5B}" destId="{CD4CC339-7E6C-400F-81FE-0231D7F90166}" srcOrd="10" destOrd="0" presId="urn:microsoft.com/office/officeart/2005/8/layout/hierarchy4"/>
    <dgm:cxn modelId="{414E8D24-12E1-465F-A979-22667C29F583}" type="presParOf" srcId="{CD4CC339-7E6C-400F-81FE-0231D7F90166}" destId="{8E9A7A0A-0865-4033-9129-3E9102E3C9F1}" srcOrd="0" destOrd="0" presId="urn:microsoft.com/office/officeart/2005/8/layout/hierarchy4"/>
    <dgm:cxn modelId="{BF36FA0B-D13E-47ED-A690-6C08EFBE0F2E}" type="presParOf" srcId="{CD4CC339-7E6C-400F-81FE-0231D7F90166}" destId="{3659325A-1A58-43FF-99EC-1665714EAE68}" srcOrd="1" destOrd="0" presId="urn:microsoft.com/office/officeart/2005/8/layout/hierarchy4"/>
  </dgm:cxnLst>
  <dgm:bg>
    <a:noFill/>
  </dgm:bg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5C3C61D-2833-4CDE-84CA-78CCC881E240}" type="doc">
      <dgm:prSet loTypeId="urn:microsoft.com/office/officeart/2005/8/layout/hierarchy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1C260127-45C9-46B6-A81C-C23E92726981}">
      <dgm:prSet phldrT="[Texto]" custT="1"/>
      <dgm:spPr>
        <a:solidFill>
          <a:schemeClr val="bg1"/>
        </a:solidFill>
      </dgm:spPr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es-ES" sz="2000" b="0" dirty="0">
              <a:solidFill>
                <a:schemeClr val="tx1"/>
              </a:solidFill>
              <a:effectLst/>
              <a:latin typeface="Calibri Light" panose="020F0302020204030204" pitchFamily="34" charset="0"/>
              <a:cs typeface="Calibri Light" panose="020F0302020204030204" pitchFamily="34" charset="0"/>
            </a:rPr>
            <a:t>Número de redirecciones en la llamada	</a:t>
          </a:r>
          <a:endParaRPr lang="es-MX" sz="2000" b="0" dirty="0">
            <a:solidFill>
              <a:schemeClr val="tx1"/>
            </a:solidFill>
            <a:effectLst/>
            <a:latin typeface="Calibri Light" panose="020F0302020204030204" pitchFamily="34" charset="0"/>
            <a:cs typeface="Calibri Light" panose="020F0302020204030204" pitchFamily="34" charset="0"/>
          </a:endParaRPr>
        </a:p>
        <a:p>
          <a:pPr>
            <a:buFont typeface="Symbol" panose="05050102010706020507" pitchFamily="18" charset="2"/>
            <a:buChar char=""/>
          </a:pPr>
          <a:endParaRPr lang="es-MX" sz="2000" b="0" dirty="0">
            <a:solidFill>
              <a:schemeClr val="tx1"/>
            </a:solidFill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A7F99EF9-837C-4F16-923C-BF273342ED64}" type="parTrans" cxnId="{1C7E1117-3690-4488-9BC3-92425E3B2F33}">
      <dgm:prSet/>
      <dgm:spPr/>
      <dgm:t>
        <a:bodyPr/>
        <a:lstStyle/>
        <a:p>
          <a:endParaRPr lang="es-MX" sz="2000" b="0">
            <a:solidFill>
              <a:schemeClr val="tx1"/>
            </a:solidFill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614CD03C-497E-48C6-AE17-99FDF1669E5A}" type="sibTrans" cxnId="{1C7E1117-3690-4488-9BC3-92425E3B2F33}">
      <dgm:prSet/>
      <dgm:spPr/>
      <dgm:t>
        <a:bodyPr/>
        <a:lstStyle/>
        <a:p>
          <a:endParaRPr lang="es-MX" sz="2000" b="0">
            <a:solidFill>
              <a:schemeClr val="tx1"/>
            </a:solidFill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630B2787-70B4-4698-B7FD-F6233D30A241}">
      <dgm:prSet phldrT="[Texto]" custT="1"/>
      <dgm:spPr>
        <a:solidFill>
          <a:schemeClr val="bg1"/>
        </a:solidFill>
      </dgm:spPr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es-ES" sz="2000" b="0" dirty="0">
              <a:solidFill>
                <a:schemeClr val="tx1"/>
              </a:solidFill>
              <a:effectLst/>
              <a:latin typeface="Calibri Light" panose="020F0302020204030204" pitchFamily="34" charset="0"/>
              <a:cs typeface="Calibri Light" panose="020F0302020204030204" pitchFamily="34" charset="0"/>
            </a:rPr>
            <a:t>Número del intento en el que el sujeto obligado contestó por primera vez</a:t>
          </a:r>
          <a:endParaRPr lang="es-MX" sz="2000" b="0" dirty="0">
            <a:solidFill>
              <a:schemeClr val="tx1"/>
            </a:solidFill>
            <a:effectLst/>
            <a:latin typeface="Calibri Light" panose="020F0302020204030204" pitchFamily="34" charset="0"/>
            <a:cs typeface="Calibri Light" panose="020F0302020204030204" pitchFamily="34" charset="0"/>
          </a:endParaRPr>
        </a:p>
        <a:p>
          <a:pPr>
            <a:buFont typeface="Symbol" panose="05050102010706020507" pitchFamily="18" charset="2"/>
            <a:buChar char=""/>
          </a:pPr>
          <a:endParaRPr lang="es-MX" sz="2000" b="0" dirty="0">
            <a:solidFill>
              <a:schemeClr val="tx1"/>
            </a:solidFill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ADB8CE6F-D0DF-403C-AA36-05A7637D57EC}" type="parTrans" cxnId="{11EC7F81-B2D5-47C1-8521-449E85E8CAFF}">
      <dgm:prSet/>
      <dgm:spPr/>
      <dgm:t>
        <a:bodyPr/>
        <a:lstStyle/>
        <a:p>
          <a:endParaRPr lang="es-MX" sz="2000" b="0">
            <a:solidFill>
              <a:schemeClr val="tx1"/>
            </a:solidFill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4C12E200-7F1A-4F11-8B61-E7DA018E5C1D}" type="sibTrans" cxnId="{11EC7F81-B2D5-47C1-8521-449E85E8CAFF}">
      <dgm:prSet/>
      <dgm:spPr/>
      <dgm:t>
        <a:bodyPr/>
        <a:lstStyle/>
        <a:p>
          <a:endParaRPr lang="es-MX" sz="2000" b="0">
            <a:solidFill>
              <a:schemeClr val="tx1"/>
            </a:solidFill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BD1117B2-A3D1-4F11-B6CE-A1EDC10AAAB4}">
      <dgm:prSet phldrT="[Texto]" custT="1"/>
      <dgm:spPr>
        <a:solidFill>
          <a:schemeClr val="bg1"/>
        </a:solidFill>
      </dgm:spPr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es-ES" sz="2000" b="0" dirty="0">
              <a:solidFill>
                <a:schemeClr val="tx1"/>
              </a:solidFill>
              <a:effectLst/>
              <a:latin typeface="Calibri Light" panose="020F0302020204030204" pitchFamily="34" charset="0"/>
              <a:cs typeface="Calibri Light" panose="020F0302020204030204" pitchFamily="34" charset="0"/>
            </a:rPr>
            <a:t>¿Hubo respuesta al intento de contacto?</a:t>
          </a:r>
          <a:r>
            <a:rPr lang="es-MX" sz="2000" b="0" dirty="0">
              <a:solidFill>
                <a:schemeClr val="tx1"/>
              </a:solidFill>
              <a:effectLst/>
              <a:latin typeface="Calibri Light" panose="020F0302020204030204" pitchFamily="34" charset="0"/>
              <a:ea typeface="Calibri" panose="020F0502020204030204" pitchFamily="34" charset="0"/>
              <a:cs typeface="Calibri Light" panose="020F0302020204030204" pitchFamily="34" charset="0"/>
            </a:rPr>
            <a:t>	</a:t>
          </a:r>
          <a:endParaRPr lang="es-MX" sz="2000" b="0" dirty="0">
            <a:solidFill>
              <a:schemeClr val="tx1"/>
            </a:solidFill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6501524A-11DF-4863-AB84-AE77E5EAA0A8}" type="parTrans" cxnId="{752D37F6-CDB6-4C8D-9220-5354ADD72BAC}">
      <dgm:prSet/>
      <dgm:spPr/>
      <dgm:t>
        <a:bodyPr/>
        <a:lstStyle/>
        <a:p>
          <a:endParaRPr lang="es-MX" sz="2000" b="0">
            <a:solidFill>
              <a:schemeClr val="tx1"/>
            </a:solidFill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A2363A50-F912-40E3-A4BD-A69DF003678F}" type="sibTrans" cxnId="{752D37F6-CDB6-4C8D-9220-5354ADD72BAC}">
      <dgm:prSet/>
      <dgm:spPr/>
      <dgm:t>
        <a:bodyPr/>
        <a:lstStyle/>
        <a:p>
          <a:endParaRPr lang="es-MX" sz="2000" b="0">
            <a:solidFill>
              <a:schemeClr val="tx1"/>
            </a:solidFill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6BE56967-3317-47E3-A58D-817769A6A503}">
      <dgm:prSet custT="1"/>
      <dgm:spPr>
        <a:solidFill>
          <a:schemeClr val="bg1"/>
        </a:solidFill>
      </dgm:spPr>
      <dgm:t>
        <a:bodyPr/>
        <a:lstStyle/>
        <a:p>
          <a:r>
            <a:rPr lang="es-MX" sz="2000" b="0" dirty="0">
              <a:solidFill>
                <a:schemeClr val="tx1"/>
              </a:solidFill>
              <a:effectLst/>
              <a:latin typeface="Calibri Light" panose="020F0302020204030204" pitchFamily="34" charset="0"/>
              <a:ea typeface="Calibri" panose="020F0502020204030204" pitchFamily="34" charset="0"/>
              <a:cs typeface="Calibri Light" panose="020F0302020204030204" pitchFamily="34" charset="0"/>
            </a:rPr>
            <a:t>¿Se activó algún mecanismo real para tomar en cuenta la propuesta de la ciudadanía?</a:t>
          </a:r>
          <a:endParaRPr lang="es-MX" sz="2000" b="0" dirty="0">
            <a:solidFill>
              <a:schemeClr val="tx1"/>
            </a:solidFill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8F5D3651-E4B9-4E83-8379-EE8671FAC76E}" type="parTrans" cxnId="{567F818C-E340-4899-B723-A9683D650502}">
      <dgm:prSet/>
      <dgm:spPr/>
      <dgm:t>
        <a:bodyPr/>
        <a:lstStyle/>
        <a:p>
          <a:endParaRPr lang="es-MX" sz="2000" b="0">
            <a:solidFill>
              <a:schemeClr val="tx1"/>
            </a:solidFill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232B697E-BCF0-4A24-93E9-DB79DE37452A}" type="sibTrans" cxnId="{567F818C-E340-4899-B723-A9683D650502}">
      <dgm:prSet/>
      <dgm:spPr/>
      <dgm:t>
        <a:bodyPr/>
        <a:lstStyle/>
        <a:p>
          <a:endParaRPr lang="es-MX" sz="2000" b="0">
            <a:solidFill>
              <a:schemeClr val="tx1"/>
            </a:solidFill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1BF4B942-5263-4468-BC3F-F45C6DA51D5A}">
      <dgm:prSet custT="1"/>
      <dgm:spPr>
        <a:solidFill>
          <a:schemeClr val="bg1"/>
        </a:solidFill>
      </dgm:spPr>
      <dgm:t>
        <a:bodyPr/>
        <a:lstStyle/>
        <a:p>
          <a:r>
            <a:rPr lang="es-MX" sz="2000" b="0">
              <a:solidFill>
                <a:schemeClr val="tx1"/>
              </a:solidFill>
              <a:effectLst/>
              <a:latin typeface="Calibri Light" panose="020F0302020204030204" pitchFamily="34" charset="0"/>
              <a:ea typeface="Calibri" panose="020F0502020204030204" pitchFamily="34" charset="0"/>
              <a:cs typeface="Calibri Light" panose="020F0302020204030204" pitchFamily="34" charset="0"/>
            </a:rPr>
            <a:t>¿En cuál intento se recibió respuesta?</a:t>
          </a:r>
          <a:endParaRPr lang="es-MX" sz="2000" b="0">
            <a:solidFill>
              <a:schemeClr val="tx1"/>
            </a:solidFill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B891116F-F816-4D27-96BF-BB9F13EE661E}" type="parTrans" cxnId="{05963866-E93A-4C40-B59B-8180A3063307}">
      <dgm:prSet/>
      <dgm:spPr/>
      <dgm:t>
        <a:bodyPr/>
        <a:lstStyle/>
        <a:p>
          <a:endParaRPr lang="es-MX" sz="2000" b="0">
            <a:solidFill>
              <a:schemeClr val="tx1"/>
            </a:solidFill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4E194099-3CA8-46EB-BFFE-ADCBDA8EE353}" type="sibTrans" cxnId="{05963866-E93A-4C40-B59B-8180A3063307}">
      <dgm:prSet/>
      <dgm:spPr/>
      <dgm:t>
        <a:bodyPr/>
        <a:lstStyle/>
        <a:p>
          <a:endParaRPr lang="es-MX" sz="2000" b="0">
            <a:solidFill>
              <a:schemeClr val="tx1"/>
            </a:solidFill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2F263FA0-9177-4839-86B2-2CFFD63F895F}">
      <dgm:prSet custT="1"/>
      <dgm:spPr>
        <a:solidFill>
          <a:schemeClr val="bg1"/>
        </a:solidFill>
      </dgm:spPr>
      <dgm:t>
        <a:bodyPr/>
        <a:lstStyle/>
        <a:p>
          <a:r>
            <a:rPr lang="es-MX" sz="2000" b="0" dirty="0">
              <a:solidFill>
                <a:schemeClr val="tx1"/>
              </a:solidFill>
              <a:effectLst/>
              <a:latin typeface="Calibri Light" panose="020F0302020204030204" pitchFamily="34" charset="0"/>
              <a:ea typeface="Calibri" panose="020F0502020204030204" pitchFamily="34" charset="0"/>
              <a:cs typeface="Calibri Light" panose="020F0302020204030204" pitchFamily="34" charset="0"/>
            </a:rPr>
            <a:t>Métodos de contacto existentes </a:t>
          </a:r>
          <a:endParaRPr lang="es-MX" sz="2000" b="0" dirty="0">
            <a:solidFill>
              <a:schemeClr val="tx1"/>
            </a:solidFill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936DA059-4EA8-4160-B226-1407E49EEC1E}" type="parTrans" cxnId="{BEAB7C6D-DFE6-48A6-B2BD-C8C76DBAEB5F}">
      <dgm:prSet/>
      <dgm:spPr/>
      <dgm:t>
        <a:bodyPr/>
        <a:lstStyle/>
        <a:p>
          <a:endParaRPr lang="es-MX" sz="2000" b="0">
            <a:solidFill>
              <a:schemeClr val="tx1"/>
            </a:solidFill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CFE27066-578D-4DE6-81CC-CABF111B7F12}" type="sibTrans" cxnId="{BEAB7C6D-DFE6-48A6-B2BD-C8C76DBAEB5F}">
      <dgm:prSet/>
      <dgm:spPr/>
      <dgm:t>
        <a:bodyPr/>
        <a:lstStyle/>
        <a:p>
          <a:endParaRPr lang="es-MX" sz="2000" b="0">
            <a:solidFill>
              <a:schemeClr val="tx1"/>
            </a:solidFill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BA2A36BF-8707-44E2-98A8-6E4F697E5F5B}" type="pres">
      <dgm:prSet presAssocID="{35C3C61D-2833-4CDE-84CA-78CCC881E240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6B6454C9-4D5C-4561-9E3D-CA954A3533A7}" type="pres">
      <dgm:prSet presAssocID="{1C260127-45C9-46B6-A81C-C23E92726981}" presName="vertOne" presStyleCnt="0"/>
      <dgm:spPr/>
    </dgm:pt>
    <dgm:pt modelId="{9B7536F7-EBC3-446D-BC7B-737E95579EFF}" type="pres">
      <dgm:prSet presAssocID="{1C260127-45C9-46B6-A81C-C23E92726981}" presName="txOne" presStyleLbl="node0" presStyleIdx="0" presStyleCnt="6">
        <dgm:presLayoutVars>
          <dgm:chPref val="3"/>
        </dgm:presLayoutVars>
      </dgm:prSet>
      <dgm:spPr/>
    </dgm:pt>
    <dgm:pt modelId="{5A41C6A7-9F51-4C28-853F-96E5DB61975F}" type="pres">
      <dgm:prSet presAssocID="{1C260127-45C9-46B6-A81C-C23E92726981}" presName="horzOne" presStyleCnt="0"/>
      <dgm:spPr/>
    </dgm:pt>
    <dgm:pt modelId="{5B3D0ECD-FE9C-471D-83E9-2B8996BC1A96}" type="pres">
      <dgm:prSet presAssocID="{614CD03C-497E-48C6-AE17-99FDF1669E5A}" presName="sibSpaceOne" presStyleCnt="0"/>
      <dgm:spPr/>
    </dgm:pt>
    <dgm:pt modelId="{362FC133-5C16-4B05-A244-EDAF20AF43F8}" type="pres">
      <dgm:prSet presAssocID="{630B2787-70B4-4698-B7FD-F6233D30A241}" presName="vertOne" presStyleCnt="0"/>
      <dgm:spPr/>
    </dgm:pt>
    <dgm:pt modelId="{2EE795C8-D54B-4468-875D-47FFF6D93EC4}" type="pres">
      <dgm:prSet presAssocID="{630B2787-70B4-4698-B7FD-F6233D30A241}" presName="txOne" presStyleLbl="node0" presStyleIdx="1" presStyleCnt="6">
        <dgm:presLayoutVars>
          <dgm:chPref val="3"/>
        </dgm:presLayoutVars>
      </dgm:prSet>
      <dgm:spPr/>
    </dgm:pt>
    <dgm:pt modelId="{37AA34C5-1EF8-483D-BDDC-7D0890B424D7}" type="pres">
      <dgm:prSet presAssocID="{630B2787-70B4-4698-B7FD-F6233D30A241}" presName="horzOne" presStyleCnt="0"/>
      <dgm:spPr/>
    </dgm:pt>
    <dgm:pt modelId="{FA882010-EA75-4116-9D1B-07B872AB9A02}" type="pres">
      <dgm:prSet presAssocID="{4C12E200-7F1A-4F11-8B61-E7DA018E5C1D}" presName="sibSpaceOne" presStyleCnt="0"/>
      <dgm:spPr/>
    </dgm:pt>
    <dgm:pt modelId="{6E5BAE2D-23C0-4F34-B0D1-BE43620DE50D}" type="pres">
      <dgm:prSet presAssocID="{2F263FA0-9177-4839-86B2-2CFFD63F895F}" presName="vertOne" presStyleCnt="0"/>
      <dgm:spPr/>
    </dgm:pt>
    <dgm:pt modelId="{91C72246-DE72-4013-AFFE-BC158728A546}" type="pres">
      <dgm:prSet presAssocID="{2F263FA0-9177-4839-86B2-2CFFD63F895F}" presName="txOne" presStyleLbl="node0" presStyleIdx="2" presStyleCnt="6">
        <dgm:presLayoutVars>
          <dgm:chPref val="3"/>
        </dgm:presLayoutVars>
      </dgm:prSet>
      <dgm:spPr/>
    </dgm:pt>
    <dgm:pt modelId="{CF07CF09-9B9B-45C1-96F8-A35756E4E413}" type="pres">
      <dgm:prSet presAssocID="{2F263FA0-9177-4839-86B2-2CFFD63F895F}" presName="horzOne" presStyleCnt="0"/>
      <dgm:spPr/>
    </dgm:pt>
    <dgm:pt modelId="{95103AF2-3217-431E-9188-C531617DE19F}" type="pres">
      <dgm:prSet presAssocID="{CFE27066-578D-4DE6-81CC-CABF111B7F12}" presName="sibSpaceOne" presStyleCnt="0"/>
      <dgm:spPr/>
    </dgm:pt>
    <dgm:pt modelId="{2A5EE03E-5B4C-494C-86C1-90C7464786DD}" type="pres">
      <dgm:prSet presAssocID="{BD1117B2-A3D1-4F11-B6CE-A1EDC10AAAB4}" presName="vertOne" presStyleCnt="0"/>
      <dgm:spPr/>
    </dgm:pt>
    <dgm:pt modelId="{FF3F1AFC-EFF7-48DE-B3DB-820F1D42FF7A}" type="pres">
      <dgm:prSet presAssocID="{BD1117B2-A3D1-4F11-B6CE-A1EDC10AAAB4}" presName="txOne" presStyleLbl="node0" presStyleIdx="3" presStyleCnt="6">
        <dgm:presLayoutVars>
          <dgm:chPref val="3"/>
        </dgm:presLayoutVars>
      </dgm:prSet>
      <dgm:spPr/>
    </dgm:pt>
    <dgm:pt modelId="{88C1D38F-4C1F-4035-8CB4-ED3E1268ECD5}" type="pres">
      <dgm:prSet presAssocID="{BD1117B2-A3D1-4F11-B6CE-A1EDC10AAAB4}" presName="horzOne" presStyleCnt="0"/>
      <dgm:spPr/>
    </dgm:pt>
    <dgm:pt modelId="{F89ADC59-D17E-46A2-B20D-EF09D7B586DA}" type="pres">
      <dgm:prSet presAssocID="{A2363A50-F912-40E3-A4BD-A69DF003678F}" presName="sibSpaceOne" presStyleCnt="0"/>
      <dgm:spPr/>
    </dgm:pt>
    <dgm:pt modelId="{58087F1C-250E-4F84-8E84-084DA2C943CE}" type="pres">
      <dgm:prSet presAssocID="{6BE56967-3317-47E3-A58D-817769A6A503}" presName="vertOne" presStyleCnt="0"/>
      <dgm:spPr/>
    </dgm:pt>
    <dgm:pt modelId="{39DAE088-13D9-4C03-BF88-099A3C5761AA}" type="pres">
      <dgm:prSet presAssocID="{6BE56967-3317-47E3-A58D-817769A6A503}" presName="txOne" presStyleLbl="node0" presStyleIdx="4" presStyleCnt="6">
        <dgm:presLayoutVars>
          <dgm:chPref val="3"/>
        </dgm:presLayoutVars>
      </dgm:prSet>
      <dgm:spPr/>
    </dgm:pt>
    <dgm:pt modelId="{6F3D6A6C-EA94-4F76-8491-5F48E1264781}" type="pres">
      <dgm:prSet presAssocID="{6BE56967-3317-47E3-A58D-817769A6A503}" presName="horzOne" presStyleCnt="0"/>
      <dgm:spPr/>
    </dgm:pt>
    <dgm:pt modelId="{5F8C6EA7-270D-4712-81EB-7C5E609C3E65}" type="pres">
      <dgm:prSet presAssocID="{232B697E-BCF0-4A24-93E9-DB79DE37452A}" presName="sibSpaceOne" presStyleCnt="0"/>
      <dgm:spPr/>
    </dgm:pt>
    <dgm:pt modelId="{4FEB3FAD-A071-4FBC-A2EC-A5EF42C6B6B3}" type="pres">
      <dgm:prSet presAssocID="{1BF4B942-5263-4468-BC3F-F45C6DA51D5A}" presName="vertOne" presStyleCnt="0"/>
      <dgm:spPr/>
    </dgm:pt>
    <dgm:pt modelId="{20E1877D-C178-4917-A94C-933739FF01E7}" type="pres">
      <dgm:prSet presAssocID="{1BF4B942-5263-4468-BC3F-F45C6DA51D5A}" presName="txOne" presStyleLbl="node0" presStyleIdx="5" presStyleCnt="6">
        <dgm:presLayoutVars>
          <dgm:chPref val="3"/>
        </dgm:presLayoutVars>
      </dgm:prSet>
      <dgm:spPr/>
    </dgm:pt>
    <dgm:pt modelId="{004CBA84-F8C9-465D-9F9E-62EA06E3F98F}" type="pres">
      <dgm:prSet presAssocID="{1BF4B942-5263-4468-BC3F-F45C6DA51D5A}" presName="horzOne" presStyleCnt="0"/>
      <dgm:spPr/>
    </dgm:pt>
  </dgm:ptLst>
  <dgm:cxnLst>
    <dgm:cxn modelId="{4B3C7605-79E0-4BEC-B130-B7C2F4823840}" type="presOf" srcId="{6BE56967-3317-47E3-A58D-817769A6A503}" destId="{39DAE088-13D9-4C03-BF88-099A3C5761AA}" srcOrd="0" destOrd="0" presId="urn:microsoft.com/office/officeart/2005/8/layout/hierarchy4"/>
    <dgm:cxn modelId="{1C7E1117-3690-4488-9BC3-92425E3B2F33}" srcId="{35C3C61D-2833-4CDE-84CA-78CCC881E240}" destId="{1C260127-45C9-46B6-A81C-C23E92726981}" srcOrd="0" destOrd="0" parTransId="{A7F99EF9-837C-4F16-923C-BF273342ED64}" sibTransId="{614CD03C-497E-48C6-AE17-99FDF1669E5A}"/>
    <dgm:cxn modelId="{7C81631B-61E9-40B3-84C3-498210FE3884}" type="presOf" srcId="{35C3C61D-2833-4CDE-84CA-78CCC881E240}" destId="{BA2A36BF-8707-44E2-98A8-6E4F697E5F5B}" srcOrd="0" destOrd="0" presId="urn:microsoft.com/office/officeart/2005/8/layout/hierarchy4"/>
    <dgm:cxn modelId="{0A4FC12B-923A-4A50-9C12-FC9D70E26531}" type="presOf" srcId="{2F263FA0-9177-4839-86B2-2CFFD63F895F}" destId="{91C72246-DE72-4013-AFFE-BC158728A546}" srcOrd="0" destOrd="0" presId="urn:microsoft.com/office/officeart/2005/8/layout/hierarchy4"/>
    <dgm:cxn modelId="{DFD4DB60-E2D6-49E7-8453-21D023C8FBB2}" type="presOf" srcId="{1C260127-45C9-46B6-A81C-C23E92726981}" destId="{9B7536F7-EBC3-446D-BC7B-737E95579EFF}" srcOrd="0" destOrd="0" presId="urn:microsoft.com/office/officeart/2005/8/layout/hierarchy4"/>
    <dgm:cxn modelId="{05963866-E93A-4C40-B59B-8180A3063307}" srcId="{35C3C61D-2833-4CDE-84CA-78CCC881E240}" destId="{1BF4B942-5263-4468-BC3F-F45C6DA51D5A}" srcOrd="5" destOrd="0" parTransId="{B891116F-F816-4D27-96BF-BB9F13EE661E}" sibTransId="{4E194099-3CA8-46EB-BFFE-ADCBDA8EE353}"/>
    <dgm:cxn modelId="{BEAB7C6D-DFE6-48A6-B2BD-C8C76DBAEB5F}" srcId="{35C3C61D-2833-4CDE-84CA-78CCC881E240}" destId="{2F263FA0-9177-4839-86B2-2CFFD63F895F}" srcOrd="2" destOrd="0" parTransId="{936DA059-4EA8-4160-B226-1407E49EEC1E}" sibTransId="{CFE27066-578D-4DE6-81CC-CABF111B7F12}"/>
    <dgm:cxn modelId="{11EC7F81-B2D5-47C1-8521-449E85E8CAFF}" srcId="{35C3C61D-2833-4CDE-84CA-78CCC881E240}" destId="{630B2787-70B4-4698-B7FD-F6233D30A241}" srcOrd="1" destOrd="0" parTransId="{ADB8CE6F-D0DF-403C-AA36-05A7637D57EC}" sibTransId="{4C12E200-7F1A-4F11-8B61-E7DA018E5C1D}"/>
    <dgm:cxn modelId="{567F818C-E340-4899-B723-A9683D650502}" srcId="{35C3C61D-2833-4CDE-84CA-78CCC881E240}" destId="{6BE56967-3317-47E3-A58D-817769A6A503}" srcOrd="4" destOrd="0" parTransId="{8F5D3651-E4B9-4E83-8379-EE8671FAC76E}" sibTransId="{232B697E-BCF0-4A24-93E9-DB79DE37452A}"/>
    <dgm:cxn modelId="{7E67FA91-6EFA-44FE-915D-F68883726D60}" type="presOf" srcId="{BD1117B2-A3D1-4F11-B6CE-A1EDC10AAAB4}" destId="{FF3F1AFC-EFF7-48DE-B3DB-820F1D42FF7A}" srcOrd="0" destOrd="0" presId="urn:microsoft.com/office/officeart/2005/8/layout/hierarchy4"/>
    <dgm:cxn modelId="{9484EBA1-4726-48BF-98B1-0C909956628C}" type="presOf" srcId="{1BF4B942-5263-4468-BC3F-F45C6DA51D5A}" destId="{20E1877D-C178-4917-A94C-933739FF01E7}" srcOrd="0" destOrd="0" presId="urn:microsoft.com/office/officeart/2005/8/layout/hierarchy4"/>
    <dgm:cxn modelId="{A49F12AE-6F98-42D2-89C9-F8D8119F3E62}" type="presOf" srcId="{630B2787-70B4-4698-B7FD-F6233D30A241}" destId="{2EE795C8-D54B-4468-875D-47FFF6D93EC4}" srcOrd="0" destOrd="0" presId="urn:microsoft.com/office/officeart/2005/8/layout/hierarchy4"/>
    <dgm:cxn modelId="{752D37F6-CDB6-4C8D-9220-5354ADD72BAC}" srcId="{35C3C61D-2833-4CDE-84CA-78CCC881E240}" destId="{BD1117B2-A3D1-4F11-B6CE-A1EDC10AAAB4}" srcOrd="3" destOrd="0" parTransId="{6501524A-11DF-4863-AB84-AE77E5EAA0A8}" sibTransId="{A2363A50-F912-40E3-A4BD-A69DF003678F}"/>
    <dgm:cxn modelId="{7C25C814-A72A-426A-A618-C475D550BDBB}" type="presParOf" srcId="{BA2A36BF-8707-44E2-98A8-6E4F697E5F5B}" destId="{6B6454C9-4D5C-4561-9E3D-CA954A3533A7}" srcOrd="0" destOrd="0" presId="urn:microsoft.com/office/officeart/2005/8/layout/hierarchy4"/>
    <dgm:cxn modelId="{EC9AFB62-3094-4003-A78F-F5F216A44258}" type="presParOf" srcId="{6B6454C9-4D5C-4561-9E3D-CA954A3533A7}" destId="{9B7536F7-EBC3-446D-BC7B-737E95579EFF}" srcOrd="0" destOrd="0" presId="urn:microsoft.com/office/officeart/2005/8/layout/hierarchy4"/>
    <dgm:cxn modelId="{2249D856-5CBF-4691-AAFE-5D9C6DD5C20C}" type="presParOf" srcId="{6B6454C9-4D5C-4561-9E3D-CA954A3533A7}" destId="{5A41C6A7-9F51-4C28-853F-96E5DB61975F}" srcOrd="1" destOrd="0" presId="urn:microsoft.com/office/officeart/2005/8/layout/hierarchy4"/>
    <dgm:cxn modelId="{BDDEBA00-4A3C-4580-90FA-EB76BBE57C2E}" type="presParOf" srcId="{BA2A36BF-8707-44E2-98A8-6E4F697E5F5B}" destId="{5B3D0ECD-FE9C-471D-83E9-2B8996BC1A96}" srcOrd="1" destOrd="0" presId="urn:microsoft.com/office/officeart/2005/8/layout/hierarchy4"/>
    <dgm:cxn modelId="{F6A37021-CC76-43E4-868A-F2BA88A8FAD3}" type="presParOf" srcId="{BA2A36BF-8707-44E2-98A8-6E4F697E5F5B}" destId="{362FC133-5C16-4B05-A244-EDAF20AF43F8}" srcOrd="2" destOrd="0" presId="urn:microsoft.com/office/officeart/2005/8/layout/hierarchy4"/>
    <dgm:cxn modelId="{7E7DD4DB-5A12-409B-B68D-54361A7F4075}" type="presParOf" srcId="{362FC133-5C16-4B05-A244-EDAF20AF43F8}" destId="{2EE795C8-D54B-4468-875D-47FFF6D93EC4}" srcOrd="0" destOrd="0" presId="urn:microsoft.com/office/officeart/2005/8/layout/hierarchy4"/>
    <dgm:cxn modelId="{2471933E-BF95-4577-86CA-66CF14D4BA96}" type="presParOf" srcId="{362FC133-5C16-4B05-A244-EDAF20AF43F8}" destId="{37AA34C5-1EF8-483D-BDDC-7D0890B424D7}" srcOrd="1" destOrd="0" presId="urn:microsoft.com/office/officeart/2005/8/layout/hierarchy4"/>
    <dgm:cxn modelId="{CD6EAD2B-563B-4770-B1F4-FB8B0B811863}" type="presParOf" srcId="{BA2A36BF-8707-44E2-98A8-6E4F697E5F5B}" destId="{FA882010-EA75-4116-9D1B-07B872AB9A02}" srcOrd="3" destOrd="0" presId="urn:microsoft.com/office/officeart/2005/8/layout/hierarchy4"/>
    <dgm:cxn modelId="{3EDA5472-C41C-492D-81E6-83A2971285C9}" type="presParOf" srcId="{BA2A36BF-8707-44E2-98A8-6E4F697E5F5B}" destId="{6E5BAE2D-23C0-4F34-B0D1-BE43620DE50D}" srcOrd="4" destOrd="0" presId="urn:microsoft.com/office/officeart/2005/8/layout/hierarchy4"/>
    <dgm:cxn modelId="{351AF9E0-A133-4381-962D-3DF7ED78A266}" type="presParOf" srcId="{6E5BAE2D-23C0-4F34-B0D1-BE43620DE50D}" destId="{91C72246-DE72-4013-AFFE-BC158728A546}" srcOrd="0" destOrd="0" presId="urn:microsoft.com/office/officeart/2005/8/layout/hierarchy4"/>
    <dgm:cxn modelId="{8023B5F1-BA6B-4699-B36B-BD33F87D58C7}" type="presParOf" srcId="{6E5BAE2D-23C0-4F34-B0D1-BE43620DE50D}" destId="{CF07CF09-9B9B-45C1-96F8-A35756E4E413}" srcOrd="1" destOrd="0" presId="urn:microsoft.com/office/officeart/2005/8/layout/hierarchy4"/>
    <dgm:cxn modelId="{A41DB8A0-E3F1-4832-B54A-E5AF40AC138D}" type="presParOf" srcId="{BA2A36BF-8707-44E2-98A8-6E4F697E5F5B}" destId="{95103AF2-3217-431E-9188-C531617DE19F}" srcOrd="5" destOrd="0" presId="urn:microsoft.com/office/officeart/2005/8/layout/hierarchy4"/>
    <dgm:cxn modelId="{A542A54C-8B54-4A9A-8607-45A5EA941B54}" type="presParOf" srcId="{BA2A36BF-8707-44E2-98A8-6E4F697E5F5B}" destId="{2A5EE03E-5B4C-494C-86C1-90C7464786DD}" srcOrd="6" destOrd="0" presId="urn:microsoft.com/office/officeart/2005/8/layout/hierarchy4"/>
    <dgm:cxn modelId="{8F0DFB5A-C390-472B-8EC8-0D1F00C513E7}" type="presParOf" srcId="{2A5EE03E-5B4C-494C-86C1-90C7464786DD}" destId="{FF3F1AFC-EFF7-48DE-B3DB-820F1D42FF7A}" srcOrd="0" destOrd="0" presId="urn:microsoft.com/office/officeart/2005/8/layout/hierarchy4"/>
    <dgm:cxn modelId="{BB9A8C58-7616-466E-841F-10777F4EDEF4}" type="presParOf" srcId="{2A5EE03E-5B4C-494C-86C1-90C7464786DD}" destId="{88C1D38F-4C1F-4035-8CB4-ED3E1268ECD5}" srcOrd="1" destOrd="0" presId="urn:microsoft.com/office/officeart/2005/8/layout/hierarchy4"/>
    <dgm:cxn modelId="{1C4F602B-F056-4008-9C4D-34814B01D8A6}" type="presParOf" srcId="{BA2A36BF-8707-44E2-98A8-6E4F697E5F5B}" destId="{F89ADC59-D17E-46A2-B20D-EF09D7B586DA}" srcOrd="7" destOrd="0" presId="urn:microsoft.com/office/officeart/2005/8/layout/hierarchy4"/>
    <dgm:cxn modelId="{49591F49-B784-4ED8-9E64-E87E3011352D}" type="presParOf" srcId="{BA2A36BF-8707-44E2-98A8-6E4F697E5F5B}" destId="{58087F1C-250E-4F84-8E84-084DA2C943CE}" srcOrd="8" destOrd="0" presId="urn:microsoft.com/office/officeart/2005/8/layout/hierarchy4"/>
    <dgm:cxn modelId="{1106CB21-EA3D-48A9-A4D9-D233B45A3DCD}" type="presParOf" srcId="{58087F1C-250E-4F84-8E84-084DA2C943CE}" destId="{39DAE088-13D9-4C03-BF88-099A3C5761AA}" srcOrd="0" destOrd="0" presId="urn:microsoft.com/office/officeart/2005/8/layout/hierarchy4"/>
    <dgm:cxn modelId="{9B949AB1-DBAC-4342-9CA6-D51AB472B777}" type="presParOf" srcId="{58087F1C-250E-4F84-8E84-084DA2C943CE}" destId="{6F3D6A6C-EA94-4F76-8491-5F48E1264781}" srcOrd="1" destOrd="0" presId="urn:microsoft.com/office/officeart/2005/8/layout/hierarchy4"/>
    <dgm:cxn modelId="{F1462308-44E3-426A-834E-808CA06410AE}" type="presParOf" srcId="{BA2A36BF-8707-44E2-98A8-6E4F697E5F5B}" destId="{5F8C6EA7-270D-4712-81EB-7C5E609C3E65}" srcOrd="9" destOrd="0" presId="urn:microsoft.com/office/officeart/2005/8/layout/hierarchy4"/>
    <dgm:cxn modelId="{3F67F7C3-24DC-4333-9A66-ED10BB3989BD}" type="presParOf" srcId="{BA2A36BF-8707-44E2-98A8-6E4F697E5F5B}" destId="{4FEB3FAD-A071-4FBC-A2EC-A5EF42C6B6B3}" srcOrd="10" destOrd="0" presId="urn:microsoft.com/office/officeart/2005/8/layout/hierarchy4"/>
    <dgm:cxn modelId="{7C96CAD2-6DDB-42ED-BB49-47F7872423CB}" type="presParOf" srcId="{4FEB3FAD-A071-4FBC-A2EC-A5EF42C6B6B3}" destId="{20E1877D-C178-4917-A94C-933739FF01E7}" srcOrd="0" destOrd="0" presId="urn:microsoft.com/office/officeart/2005/8/layout/hierarchy4"/>
    <dgm:cxn modelId="{E47849E8-3273-4F91-9C03-AA99360D970F}" type="presParOf" srcId="{4FEB3FAD-A071-4FBC-A2EC-A5EF42C6B6B3}" destId="{004CBA84-F8C9-465D-9F9E-62EA06E3F98F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209A5D-8284-4561-81AD-495708E80AC7}">
      <dsp:nvSpPr>
        <dsp:cNvPr id="0" name=""/>
        <dsp:cNvSpPr/>
      </dsp:nvSpPr>
      <dsp:spPr>
        <a:xfrm>
          <a:off x="3366" y="134772"/>
          <a:ext cx="3282461" cy="1312984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800" b="1" kern="1200" dirty="0">
              <a:solidFill>
                <a:schemeClr val="bg1"/>
              </a:solidFill>
              <a:latin typeface="+mn-lt"/>
            </a:rPr>
            <a:t>Acceso a la Información</a:t>
          </a:r>
          <a:endParaRPr lang="es-MX" sz="2800" b="1" kern="1200" dirty="0">
            <a:solidFill>
              <a:schemeClr val="bg1"/>
            </a:solidFill>
            <a:latin typeface="+mn-lt"/>
          </a:endParaRPr>
        </a:p>
      </dsp:txBody>
      <dsp:txXfrm>
        <a:off x="3366" y="134772"/>
        <a:ext cx="3282461" cy="1312984"/>
      </dsp:txXfrm>
    </dsp:sp>
    <dsp:sp modelId="{2C791B1F-A2CA-4B9C-B7EF-B6A1F5C9E3B1}">
      <dsp:nvSpPr>
        <dsp:cNvPr id="0" name=""/>
        <dsp:cNvSpPr/>
      </dsp:nvSpPr>
      <dsp:spPr>
        <a:xfrm>
          <a:off x="0" y="1432681"/>
          <a:ext cx="3282461" cy="3836137"/>
        </a:xfrm>
        <a:prstGeom prst="rect">
          <a:avLst/>
        </a:prstGeom>
        <a:solidFill>
          <a:schemeClr val="bg1">
            <a:alpha val="9000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0" lvl="1" indent="0" algn="just" defTabSz="889000">
            <a:lnSpc>
              <a:spcPct val="10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None/>
          </a:pPr>
          <a:r>
            <a:rPr lang="es-ES" sz="2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+mn-lt"/>
              <a:ea typeface="+mn-ea"/>
              <a:cs typeface="+mn-cs"/>
            </a:rPr>
            <a:t>Respuestas del Sujeto Obligado a las solicitudes de acceso a la información:</a:t>
          </a:r>
          <a:endParaRPr lang="es-MX" sz="24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+mn-lt"/>
            <a:ea typeface="+mn-ea"/>
            <a:cs typeface="+mn-cs"/>
          </a:endParaRPr>
        </a:p>
        <a:p>
          <a:pPr marL="228600" lvl="1" indent="0" algn="just" defTabSz="889000">
            <a:lnSpc>
              <a:spcPct val="10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s-ES" sz="2400" kern="1200" dirty="0">
              <a:latin typeface="+mn-lt"/>
            </a:rPr>
            <a:t>El cumplimiento del plazo legal.</a:t>
          </a:r>
          <a:endParaRPr lang="es-MX" sz="2400" kern="1200" dirty="0">
            <a:latin typeface="+mn-lt"/>
          </a:endParaRPr>
        </a:p>
        <a:p>
          <a:pPr marL="228600" lvl="1" indent="0" algn="just" defTabSz="889000">
            <a:lnSpc>
              <a:spcPct val="10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s-ES" sz="2400" kern="1200" dirty="0">
              <a:latin typeface="+mn-lt"/>
            </a:rPr>
            <a:t>la existencia de una respuesta.</a:t>
          </a:r>
          <a:endParaRPr lang="es-MX" sz="2400" kern="1200" dirty="0">
            <a:latin typeface="+mn-lt"/>
          </a:endParaRPr>
        </a:p>
        <a:p>
          <a:pPr marL="228600" lvl="1" indent="0" algn="just" defTabSz="889000">
            <a:lnSpc>
              <a:spcPct val="10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s-ES" sz="2400" kern="1200" dirty="0">
              <a:latin typeface="+mn-lt"/>
            </a:rPr>
            <a:t>No uso de prórroga.</a:t>
          </a:r>
          <a:endParaRPr lang="es-MX" sz="2400" kern="1200" dirty="0">
            <a:latin typeface="+mn-lt"/>
          </a:endParaRPr>
        </a:p>
      </dsp:txBody>
      <dsp:txXfrm>
        <a:off x="0" y="1432681"/>
        <a:ext cx="3282461" cy="3836137"/>
      </dsp:txXfrm>
    </dsp:sp>
    <dsp:sp modelId="{23A0182D-4ECB-414C-8081-C3CF3BD0031C}">
      <dsp:nvSpPr>
        <dsp:cNvPr id="0" name=""/>
        <dsp:cNvSpPr/>
      </dsp:nvSpPr>
      <dsp:spPr>
        <a:xfrm>
          <a:off x="3745373" y="94450"/>
          <a:ext cx="3282461" cy="1312984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800" b="1" kern="1200" dirty="0">
              <a:solidFill>
                <a:schemeClr val="bg1"/>
              </a:solidFill>
              <a:latin typeface="+mn-lt"/>
            </a:rPr>
            <a:t>Transparencia Activa</a:t>
          </a:r>
          <a:endParaRPr lang="es-MX" sz="2800" b="1" kern="1200" dirty="0">
            <a:solidFill>
              <a:schemeClr val="bg1"/>
            </a:solidFill>
            <a:latin typeface="+mn-lt"/>
          </a:endParaRPr>
        </a:p>
      </dsp:txBody>
      <dsp:txXfrm>
        <a:off x="3745373" y="94450"/>
        <a:ext cx="3282461" cy="1312984"/>
      </dsp:txXfrm>
    </dsp:sp>
    <dsp:sp modelId="{1B5D9575-958B-4A15-95EC-27BAD9650DB8}">
      <dsp:nvSpPr>
        <dsp:cNvPr id="0" name=""/>
        <dsp:cNvSpPr/>
      </dsp:nvSpPr>
      <dsp:spPr>
        <a:xfrm>
          <a:off x="3745373" y="1447757"/>
          <a:ext cx="3282461" cy="3836137"/>
        </a:xfrm>
        <a:prstGeom prst="rect">
          <a:avLst/>
        </a:prstGeom>
        <a:solidFill>
          <a:schemeClr val="bg1">
            <a:alpha val="9000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0" lvl="1" indent="0" algn="just" defTabSz="889000">
            <a:lnSpc>
              <a:spcPct val="10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None/>
          </a:pPr>
          <a:r>
            <a:rPr lang="es-ES" sz="2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+mn-lt"/>
              <a:ea typeface="+mn-ea"/>
              <a:cs typeface="+mn-cs"/>
            </a:rPr>
            <a:t>Publicación de información de todas las obligaciones comunes de transparencia.</a:t>
          </a:r>
          <a:endParaRPr lang="es-MX" sz="24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+mn-lt"/>
            <a:ea typeface="+mn-ea"/>
            <a:cs typeface="+mn-cs"/>
          </a:endParaRPr>
        </a:p>
      </dsp:txBody>
      <dsp:txXfrm>
        <a:off x="3745373" y="1447757"/>
        <a:ext cx="3282461" cy="3836137"/>
      </dsp:txXfrm>
    </dsp:sp>
    <dsp:sp modelId="{F463C29A-0B0F-4455-B68C-1845EA010E33}">
      <dsp:nvSpPr>
        <dsp:cNvPr id="0" name=""/>
        <dsp:cNvSpPr/>
      </dsp:nvSpPr>
      <dsp:spPr>
        <a:xfrm>
          <a:off x="7487379" y="134772"/>
          <a:ext cx="3282461" cy="1312984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800" b="1" kern="1200" dirty="0">
              <a:solidFill>
                <a:schemeClr val="bg1"/>
              </a:solidFill>
              <a:latin typeface="+mn-lt"/>
            </a:rPr>
            <a:t>Datos Abiertos </a:t>
          </a:r>
          <a:endParaRPr lang="es-MX" sz="2800" b="1" kern="1200" dirty="0">
            <a:solidFill>
              <a:schemeClr val="bg1"/>
            </a:solidFill>
            <a:latin typeface="+mn-lt"/>
          </a:endParaRPr>
        </a:p>
      </dsp:txBody>
      <dsp:txXfrm>
        <a:off x="7487379" y="134772"/>
        <a:ext cx="3282461" cy="1312984"/>
      </dsp:txXfrm>
    </dsp:sp>
    <dsp:sp modelId="{CAACE9C2-3695-40BE-9CBD-FC067CE7E7CE}">
      <dsp:nvSpPr>
        <dsp:cNvPr id="0" name=""/>
        <dsp:cNvSpPr/>
      </dsp:nvSpPr>
      <dsp:spPr>
        <a:xfrm>
          <a:off x="7487379" y="1447757"/>
          <a:ext cx="3282461" cy="3836137"/>
        </a:xfrm>
        <a:prstGeom prst="rect">
          <a:avLst/>
        </a:prstGeom>
        <a:solidFill>
          <a:schemeClr val="bg1">
            <a:alpha val="9000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0" lvl="1" indent="0" algn="just" defTabSz="889000">
            <a:lnSpc>
              <a:spcPct val="10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None/>
          </a:pPr>
          <a:r>
            <a:rPr lang="es-ES" sz="2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+mn-lt"/>
              <a:ea typeface="+mn-ea"/>
              <a:cs typeface="+mn-cs"/>
            </a:rPr>
            <a:t>Revisión de la existencia y calidad de los datos abiertos publicados por el sujeto obligado.</a:t>
          </a:r>
          <a:endParaRPr lang="es-MX" sz="24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+mn-lt"/>
            <a:ea typeface="+mn-ea"/>
            <a:cs typeface="+mn-cs"/>
          </a:endParaRPr>
        </a:p>
      </dsp:txBody>
      <dsp:txXfrm>
        <a:off x="7487379" y="1447757"/>
        <a:ext cx="3282461" cy="383613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209A5D-8284-4561-81AD-495708E80AC7}">
      <dsp:nvSpPr>
        <dsp:cNvPr id="0" name=""/>
        <dsp:cNvSpPr/>
      </dsp:nvSpPr>
      <dsp:spPr>
        <a:xfrm>
          <a:off x="51" y="27088"/>
          <a:ext cx="4893957" cy="921600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b="1" kern="1200" dirty="0">
              <a:solidFill>
                <a:schemeClr val="bg1"/>
              </a:solidFill>
              <a:latin typeface="+mn-lt"/>
            </a:rPr>
            <a:t>Acceso a la Información</a:t>
          </a:r>
          <a:endParaRPr lang="es-MX" sz="2400" b="1" kern="1200" dirty="0">
            <a:solidFill>
              <a:schemeClr val="bg1"/>
            </a:solidFill>
            <a:latin typeface="+mn-lt"/>
          </a:endParaRPr>
        </a:p>
      </dsp:txBody>
      <dsp:txXfrm>
        <a:off x="51" y="27088"/>
        <a:ext cx="4893957" cy="921600"/>
      </dsp:txXfrm>
    </dsp:sp>
    <dsp:sp modelId="{2C791B1F-A2CA-4B9C-B7EF-B6A1F5C9E3B1}">
      <dsp:nvSpPr>
        <dsp:cNvPr id="0" name=""/>
        <dsp:cNvSpPr/>
      </dsp:nvSpPr>
      <dsp:spPr>
        <a:xfrm>
          <a:off x="51" y="948688"/>
          <a:ext cx="4893957" cy="2503440"/>
        </a:xfrm>
        <a:prstGeom prst="rect">
          <a:avLst/>
        </a:prstGeom>
        <a:solidFill>
          <a:schemeClr val="bg1">
            <a:alpha val="9000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0" algn="just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None/>
          </a:pPr>
          <a:r>
            <a:rPr lang="es-ES" sz="2400" kern="1200" dirty="0">
              <a:latin typeface="+mn-lt"/>
            </a:rPr>
            <a:t>Respuestas del Sujeto Obligado a las solicitudes de acceso a la información:</a:t>
          </a:r>
          <a:endParaRPr lang="es-MX" sz="2400" kern="1200" dirty="0">
            <a:latin typeface="+mn-lt"/>
          </a:endParaRPr>
        </a:p>
        <a:p>
          <a:pPr marL="228600" lvl="1" indent="0" algn="just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s-ES" sz="2400" b="1" kern="1200" dirty="0">
              <a:solidFill>
                <a:schemeClr val="tx1"/>
              </a:solidFill>
              <a:latin typeface="+mn-lt"/>
            </a:rPr>
            <a:t>Claridad</a:t>
          </a:r>
          <a:endParaRPr lang="es-MX" sz="2400" kern="1200" dirty="0">
            <a:latin typeface="+mn-lt"/>
          </a:endParaRPr>
        </a:p>
        <a:p>
          <a:pPr marL="228600" lvl="1" indent="0" algn="just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s-ES" sz="2400" b="1" kern="1200" dirty="0">
              <a:solidFill>
                <a:schemeClr val="tx1"/>
              </a:solidFill>
              <a:latin typeface="+mn-lt"/>
            </a:rPr>
            <a:t>Completitud</a:t>
          </a:r>
          <a:endParaRPr lang="es-MX" sz="2400" kern="1200" dirty="0">
            <a:latin typeface="+mn-lt"/>
          </a:endParaRPr>
        </a:p>
        <a:p>
          <a:pPr marL="228600" lvl="1" indent="0" algn="just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s-ES" sz="2400" b="1" kern="1200" dirty="0">
              <a:solidFill>
                <a:schemeClr val="tx1"/>
              </a:solidFill>
              <a:latin typeface="+mn-lt"/>
            </a:rPr>
            <a:t>Celeridad de la respuesta</a:t>
          </a:r>
          <a:endParaRPr lang="es-MX" sz="2400" kern="1200" dirty="0">
            <a:latin typeface="+mn-lt"/>
          </a:endParaRPr>
        </a:p>
      </dsp:txBody>
      <dsp:txXfrm>
        <a:off x="51" y="948688"/>
        <a:ext cx="4893957" cy="2503440"/>
      </dsp:txXfrm>
    </dsp:sp>
    <dsp:sp modelId="{23A0182D-4ECB-414C-8081-C3CF3BD0031C}">
      <dsp:nvSpPr>
        <dsp:cNvPr id="0" name=""/>
        <dsp:cNvSpPr/>
      </dsp:nvSpPr>
      <dsp:spPr>
        <a:xfrm>
          <a:off x="5579162" y="0"/>
          <a:ext cx="4893957" cy="921600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b="1" kern="1200" dirty="0">
              <a:solidFill>
                <a:schemeClr val="bg1"/>
              </a:solidFill>
              <a:latin typeface="+mn-lt"/>
            </a:rPr>
            <a:t>Transparencia Proactiva</a:t>
          </a:r>
          <a:endParaRPr lang="es-MX" sz="2400" b="1" kern="1200" dirty="0">
            <a:solidFill>
              <a:schemeClr val="bg1"/>
            </a:solidFill>
            <a:latin typeface="+mn-lt"/>
          </a:endParaRPr>
        </a:p>
      </dsp:txBody>
      <dsp:txXfrm>
        <a:off x="5579162" y="0"/>
        <a:ext cx="4893957" cy="921600"/>
      </dsp:txXfrm>
    </dsp:sp>
    <dsp:sp modelId="{1B5D9575-958B-4A15-95EC-27BAD9650DB8}">
      <dsp:nvSpPr>
        <dsp:cNvPr id="0" name=""/>
        <dsp:cNvSpPr/>
      </dsp:nvSpPr>
      <dsp:spPr>
        <a:xfrm>
          <a:off x="5579162" y="948688"/>
          <a:ext cx="4893957" cy="2503440"/>
        </a:xfrm>
        <a:prstGeom prst="rect">
          <a:avLst/>
        </a:prstGeom>
        <a:solidFill>
          <a:prstClr val="white">
            <a:alpha val="90000"/>
          </a:prstClr>
        </a:solidFill>
        <a:ln w="12700" cap="flat" cmpd="sng" algn="ctr">
          <a:solidFill>
            <a:srgbClr val="4472C4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0" algn="just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None/>
          </a:pPr>
          <a:r>
            <a:rPr lang="es-ES" sz="2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Revisión de la publicación de  información útil para la ciudadanía, más allá́ de la información obligatoria. </a:t>
          </a:r>
          <a:endParaRPr lang="es-MX" sz="24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alibri" panose="020F0502020204030204"/>
            <a:ea typeface="+mn-ea"/>
            <a:cs typeface="+mn-cs"/>
          </a:endParaRPr>
        </a:p>
      </dsp:txBody>
      <dsp:txXfrm>
        <a:off x="5579162" y="948688"/>
        <a:ext cx="4893957" cy="250344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7536F7-EBC3-446D-BC7B-737E95579EFF}">
      <dsp:nvSpPr>
        <dsp:cNvPr id="0" name=""/>
        <dsp:cNvSpPr/>
      </dsp:nvSpPr>
      <dsp:spPr>
        <a:xfrm>
          <a:off x="1103" y="0"/>
          <a:ext cx="1951877" cy="5072195"/>
        </a:xfrm>
        <a:prstGeom prst="roundRect">
          <a:avLst>
            <a:gd name="adj" fmla="val 10000"/>
          </a:avLst>
        </a:prstGeom>
        <a:solidFill>
          <a:schemeClr val="bg1"/>
        </a:solidFill>
        <a:ln w="6350" cap="flat" cmpd="sng" algn="ctr">
          <a:solidFill>
            <a:srgbClr val="7030A0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es-MX" sz="2400" b="0" kern="1200" dirty="0">
              <a:solidFill>
                <a:schemeClr val="tx1"/>
              </a:solidFill>
              <a:effectLst/>
              <a:latin typeface="+mn-lt"/>
              <a:ea typeface="Calibri" panose="020F0502020204030204" pitchFamily="34" charset="0"/>
              <a:cs typeface="Calibri Light" panose="020F0302020204030204" pitchFamily="34" charset="0"/>
            </a:rPr>
            <a:t>¿Existe al menos un mecanismo de participación reportado por el sujeto obligado?</a:t>
          </a:r>
          <a:endParaRPr lang="es-MX" sz="2400" b="0" kern="1200" dirty="0">
            <a:solidFill>
              <a:schemeClr val="tx1"/>
            </a:solidFill>
            <a:latin typeface="+mn-lt"/>
            <a:cs typeface="Calibri Light" panose="020F0302020204030204" pitchFamily="34" charset="0"/>
          </a:endParaRPr>
        </a:p>
      </dsp:txBody>
      <dsp:txXfrm>
        <a:off x="58272" y="57169"/>
        <a:ext cx="1837539" cy="4957857"/>
      </dsp:txXfrm>
    </dsp:sp>
    <dsp:sp modelId="{2EE795C8-D54B-4468-875D-47FFF6D93EC4}">
      <dsp:nvSpPr>
        <dsp:cNvPr id="0" name=""/>
        <dsp:cNvSpPr/>
      </dsp:nvSpPr>
      <dsp:spPr>
        <a:xfrm>
          <a:off x="2280896" y="0"/>
          <a:ext cx="1951877" cy="5072195"/>
        </a:xfrm>
        <a:prstGeom prst="roundRect">
          <a:avLst>
            <a:gd name="adj" fmla="val 10000"/>
          </a:avLst>
        </a:prstGeom>
        <a:solidFill>
          <a:schemeClr val="bg1"/>
        </a:solidFill>
        <a:ln w="6350" cap="flat" cmpd="sng" algn="ctr">
          <a:solidFill>
            <a:srgbClr val="7030A0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ctr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es-MX" sz="2400" b="0" kern="1200" dirty="0">
              <a:solidFill>
                <a:schemeClr val="tx1"/>
              </a:solidFill>
              <a:effectLst/>
              <a:latin typeface="Calibri" panose="020F0502020204030204"/>
              <a:ea typeface="Calibri" panose="020F0502020204030204" pitchFamily="34" charset="0"/>
              <a:cs typeface="Calibri Light" panose="020F0302020204030204" pitchFamily="34" charset="0"/>
            </a:rPr>
            <a:t>¿El mecanismo de participación revisado cuenta con una convocatoria abierta?</a:t>
          </a:r>
        </a:p>
      </dsp:txBody>
      <dsp:txXfrm>
        <a:off x="2338065" y="57169"/>
        <a:ext cx="1837539" cy="4957857"/>
      </dsp:txXfrm>
    </dsp:sp>
    <dsp:sp modelId="{1D581DD3-77F5-4932-802E-FF779E06FFFF}">
      <dsp:nvSpPr>
        <dsp:cNvPr id="0" name=""/>
        <dsp:cNvSpPr/>
      </dsp:nvSpPr>
      <dsp:spPr>
        <a:xfrm>
          <a:off x="4560690" y="0"/>
          <a:ext cx="1951877" cy="5072195"/>
        </a:xfrm>
        <a:prstGeom prst="roundRect">
          <a:avLst>
            <a:gd name="adj" fmla="val 10000"/>
          </a:avLst>
        </a:prstGeom>
        <a:solidFill>
          <a:schemeClr val="bg1"/>
        </a:solidFill>
        <a:ln w="6350" cap="flat" cmpd="sng" algn="ctr">
          <a:solidFill>
            <a:srgbClr val="7030A0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ctr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es-MX" sz="2400" b="0" kern="1200" dirty="0">
              <a:solidFill>
                <a:schemeClr val="tx1"/>
              </a:solidFill>
              <a:effectLst/>
              <a:latin typeface="Calibri" panose="020F0502020204030204"/>
              <a:ea typeface="Calibri" panose="020F0502020204030204" pitchFamily="34" charset="0"/>
              <a:cs typeface="Calibri Light" panose="020F0302020204030204" pitchFamily="34" charset="0"/>
            </a:rPr>
            <a:t>¿Qué nivel de participación permite el mecanismo de participación revisado?	</a:t>
          </a:r>
        </a:p>
      </dsp:txBody>
      <dsp:txXfrm>
        <a:off x="4617859" y="57169"/>
        <a:ext cx="1837539" cy="4957857"/>
      </dsp:txXfrm>
    </dsp:sp>
    <dsp:sp modelId="{FF3F1AFC-EFF7-48DE-B3DB-820F1D42FF7A}">
      <dsp:nvSpPr>
        <dsp:cNvPr id="0" name=""/>
        <dsp:cNvSpPr/>
      </dsp:nvSpPr>
      <dsp:spPr>
        <a:xfrm>
          <a:off x="6840483" y="0"/>
          <a:ext cx="1951877" cy="5072195"/>
        </a:xfrm>
        <a:prstGeom prst="roundRect">
          <a:avLst>
            <a:gd name="adj" fmla="val 10000"/>
          </a:avLst>
        </a:prstGeom>
        <a:solidFill>
          <a:schemeClr val="bg1"/>
        </a:solidFill>
        <a:ln w="6350" cap="flat" cmpd="sng" algn="ctr">
          <a:solidFill>
            <a:srgbClr val="7030A0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ctr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es-MX" sz="2400" b="0" kern="1200" dirty="0">
              <a:solidFill>
                <a:schemeClr val="tx1"/>
              </a:solidFill>
              <a:effectLst/>
              <a:latin typeface="Calibri" panose="020F0502020204030204"/>
              <a:ea typeface="Calibri" panose="020F0502020204030204" pitchFamily="34" charset="0"/>
              <a:cs typeface="Calibri Light" panose="020F0302020204030204" pitchFamily="34" charset="0"/>
            </a:rPr>
            <a:t>¿Hay evidencia de que se llevó a cabo mecanismo de participación revisado?	</a:t>
          </a:r>
        </a:p>
      </dsp:txBody>
      <dsp:txXfrm>
        <a:off x="6897652" y="57169"/>
        <a:ext cx="1837539" cy="4957857"/>
      </dsp:txXfrm>
    </dsp:sp>
    <dsp:sp modelId="{39DAE088-13D9-4C03-BF88-099A3C5761AA}">
      <dsp:nvSpPr>
        <dsp:cNvPr id="0" name=""/>
        <dsp:cNvSpPr/>
      </dsp:nvSpPr>
      <dsp:spPr>
        <a:xfrm>
          <a:off x="9120277" y="0"/>
          <a:ext cx="1951877" cy="5072195"/>
        </a:xfrm>
        <a:prstGeom prst="roundRect">
          <a:avLst>
            <a:gd name="adj" fmla="val 10000"/>
          </a:avLst>
        </a:prstGeom>
        <a:solidFill>
          <a:schemeClr val="bg1"/>
        </a:solidFill>
        <a:ln w="6350" cap="flat" cmpd="sng" algn="ctr">
          <a:solidFill>
            <a:srgbClr val="7030A0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ctr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es-MX" sz="2400" b="0" kern="1200" dirty="0">
              <a:solidFill>
                <a:schemeClr val="tx1"/>
              </a:solidFill>
              <a:effectLst/>
              <a:latin typeface="Calibri" panose="020F0502020204030204"/>
              <a:ea typeface="Calibri" panose="020F0502020204030204" pitchFamily="34" charset="0"/>
              <a:cs typeface="Calibri Light" panose="020F0302020204030204" pitchFamily="34" charset="0"/>
            </a:rPr>
            <a:t>¿Hay evidencia de que se le dio seguimiento a los resultados del mecanismo de participación revisado?</a:t>
          </a:r>
        </a:p>
      </dsp:txBody>
      <dsp:txXfrm>
        <a:off x="9177446" y="57169"/>
        <a:ext cx="1837539" cy="495785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7536F7-EBC3-446D-BC7B-737E95579EFF}">
      <dsp:nvSpPr>
        <dsp:cNvPr id="0" name=""/>
        <dsp:cNvSpPr/>
      </dsp:nvSpPr>
      <dsp:spPr>
        <a:xfrm>
          <a:off x="7677" y="0"/>
          <a:ext cx="1616652" cy="3009009"/>
        </a:xfrm>
        <a:prstGeom prst="roundRect">
          <a:avLst>
            <a:gd name="adj" fmla="val 10000"/>
          </a:avLst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es-MX" sz="2000" b="0" kern="1200" dirty="0">
              <a:solidFill>
                <a:schemeClr val="tx1"/>
              </a:solidFill>
              <a:effectLst/>
              <a:latin typeface="Calibri Light" panose="020F0302020204030204" pitchFamily="34" charset="0"/>
              <a:ea typeface="Calibri" panose="020F0502020204030204" pitchFamily="34" charset="0"/>
              <a:cs typeface="Calibri Light" panose="020F0302020204030204" pitchFamily="34" charset="0"/>
            </a:rPr>
            <a:t>¿El sujeto obligado cuenta con un correo, buzón electrónico o chat en línea?</a:t>
          </a:r>
          <a:endParaRPr lang="es-MX" sz="2000" b="0" kern="1200" dirty="0">
            <a:solidFill>
              <a:schemeClr val="tx1"/>
            </a:solidFill>
            <a:latin typeface="Calibri Light" panose="020F0302020204030204" pitchFamily="34" charset="0"/>
            <a:cs typeface="Calibri Light" panose="020F0302020204030204" pitchFamily="34" charset="0"/>
          </a:endParaRPr>
        </a:p>
      </dsp:txBody>
      <dsp:txXfrm>
        <a:off x="55027" y="47350"/>
        <a:ext cx="1521952" cy="2914309"/>
      </dsp:txXfrm>
    </dsp:sp>
    <dsp:sp modelId="{2EE795C8-D54B-4468-875D-47FFF6D93EC4}">
      <dsp:nvSpPr>
        <dsp:cNvPr id="0" name=""/>
        <dsp:cNvSpPr/>
      </dsp:nvSpPr>
      <dsp:spPr>
        <a:xfrm>
          <a:off x="1895927" y="0"/>
          <a:ext cx="1616652" cy="3009009"/>
        </a:xfrm>
        <a:prstGeom prst="roundRect">
          <a:avLst>
            <a:gd name="adj" fmla="val 10000"/>
          </a:avLst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es-ES" sz="2000" b="0" kern="1200" dirty="0">
              <a:solidFill>
                <a:schemeClr val="tx1"/>
              </a:solidFill>
              <a:effectLst/>
              <a:latin typeface="Calibri Light" panose="020F0302020204030204" pitchFamily="34" charset="0"/>
              <a:cs typeface="Calibri Light" panose="020F0302020204030204" pitchFamily="34" charset="0"/>
            </a:rPr>
            <a:t>¿El sujeto obligado cuenta con un número telefónico?</a:t>
          </a:r>
          <a:endParaRPr lang="es-MX" sz="2000" b="0" kern="1200" dirty="0">
            <a:solidFill>
              <a:schemeClr val="tx1"/>
            </a:solidFill>
            <a:latin typeface="Calibri Light" panose="020F0302020204030204" pitchFamily="34" charset="0"/>
            <a:cs typeface="Calibri Light" panose="020F0302020204030204" pitchFamily="34" charset="0"/>
          </a:endParaRPr>
        </a:p>
      </dsp:txBody>
      <dsp:txXfrm>
        <a:off x="1943277" y="47350"/>
        <a:ext cx="1521952" cy="2914309"/>
      </dsp:txXfrm>
    </dsp:sp>
    <dsp:sp modelId="{1D581DD3-77F5-4932-802E-FF779E06FFFF}">
      <dsp:nvSpPr>
        <dsp:cNvPr id="0" name=""/>
        <dsp:cNvSpPr/>
      </dsp:nvSpPr>
      <dsp:spPr>
        <a:xfrm>
          <a:off x="3784177" y="0"/>
          <a:ext cx="1616652" cy="3009009"/>
        </a:xfrm>
        <a:prstGeom prst="roundRect">
          <a:avLst>
            <a:gd name="adj" fmla="val 10000"/>
          </a:avLst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b="0" kern="1200" dirty="0">
              <a:solidFill>
                <a:schemeClr val="tx1"/>
              </a:solidFill>
              <a:effectLst/>
              <a:latin typeface="Calibri Light" panose="020F0302020204030204" pitchFamily="34" charset="0"/>
              <a:cs typeface="Calibri Light" panose="020F0302020204030204" pitchFamily="34" charset="0"/>
            </a:rPr>
            <a:t>¿El sujeto obligado cuenta con una dirección física?	</a:t>
          </a:r>
          <a:endParaRPr lang="es-MX" sz="2000" b="0" kern="1200" dirty="0">
            <a:solidFill>
              <a:schemeClr val="tx1"/>
            </a:solidFill>
            <a:effectLst/>
            <a:latin typeface="Calibri Light" panose="020F0302020204030204" pitchFamily="34" charset="0"/>
            <a:cs typeface="Calibri Light" panose="020F0302020204030204" pitchFamily="34" charset="0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2000" b="0" kern="1200" dirty="0">
            <a:solidFill>
              <a:schemeClr val="tx1"/>
            </a:solidFill>
            <a:effectLst/>
            <a:latin typeface="Calibri Light" panose="020F0302020204030204" pitchFamily="34" charset="0"/>
            <a:ea typeface="Calibri" panose="020F0502020204030204" pitchFamily="34" charset="0"/>
            <a:cs typeface="Calibri Light" panose="020F0302020204030204" pitchFamily="34" charset="0"/>
          </a:endParaRPr>
        </a:p>
      </dsp:txBody>
      <dsp:txXfrm>
        <a:off x="3831527" y="47350"/>
        <a:ext cx="1521952" cy="2914309"/>
      </dsp:txXfrm>
    </dsp:sp>
    <dsp:sp modelId="{FF3F1AFC-EFF7-48DE-B3DB-820F1D42FF7A}">
      <dsp:nvSpPr>
        <dsp:cNvPr id="0" name=""/>
        <dsp:cNvSpPr/>
      </dsp:nvSpPr>
      <dsp:spPr>
        <a:xfrm>
          <a:off x="5672427" y="0"/>
          <a:ext cx="1616652" cy="3009009"/>
        </a:xfrm>
        <a:prstGeom prst="roundRect">
          <a:avLst>
            <a:gd name="adj" fmla="val 10000"/>
          </a:avLst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es-ES" sz="2000" b="0" kern="1200" dirty="0">
              <a:solidFill>
                <a:schemeClr val="tx1"/>
              </a:solidFill>
              <a:effectLst/>
              <a:latin typeface="Calibri Light" panose="020F0302020204030204" pitchFamily="34" charset="0"/>
              <a:cs typeface="Calibri Light" panose="020F0302020204030204" pitchFamily="34" charset="0"/>
            </a:rPr>
            <a:t>¿El sujeto obligado cuenta con una opción presencial de atención ciudadana?</a:t>
          </a:r>
          <a:r>
            <a:rPr lang="es-MX" sz="2000" b="0" kern="1200" dirty="0">
              <a:solidFill>
                <a:schemeClr val="tx1"/>
              </a:solidFill>
              <a:effectLst/>
              <a:latin typeface="Calibri Light" panose="020F0302020204030204" pitchFamily="34" charset="0"/>
              <a:ea typeface="Calibri" panose="020F0502020204030204" pitchFamily="34" charset="0"/>
              <a:cs typeface="Calibri Light" panose="020F0302020204030204" pitchFamily="34" charset="0"/>
            </a:rPr>
            <a:t>	</a:t>
          </a:r>
          <a:endParaRPr lang="es-MX" sz="2000" b="0" kern="1200" dirty="0">
            <a:solidFill>
              <a:schemeClr val="tx1"/>
            </a:solidFill>
            <a:latin typeface="Calibri Light" panose="020F0302020204030204" pitchFamily="34" charset="0"/>
            <a:cs typeface="Calibri Light" panose="020F0302020204030204" pitchFamily="34" charset="0"/>
          </a:endParaRPr>
        </a:p>
      </dsp:txBody>
      <dsp:txXfrm>
        <a:off x="5719777" y="47350"/>
        <a:ext cx="1521952" cy="2914309"/>
      </dsp:txXfrm>
    </dsp:sp>
    <dsp:sp modelId="{39DAE088-13D9-4C03-BF88-099A3C5761AA}">
      <dsp:nvSpPr>
        <dsp:cNvPr id="0" name=""/>
        <dsp:cNvSpPr/>
      </dsp:nvSpPr>
      <dsp:spPr>
        <a:xfrm>
          <a:off x="7560677" y="0"/>
          <a:ext cx="1616652" cy="3009009"/>
        </a:xfrm>
        <a:prstGeom prst="roundRect">
          <a:avLst>
            <a:gd name="adj" fmla="val 10000"/>
          </a:avLst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b="0" kern="1200" dirty="0">
              <a:solidFill>
                <a:schemeClr val="tx1"/>
              </a:solidFill>
              <a:effectLst/>
              <a:latin typeface="Calibri Light" panose="020F0302020204030204" pitchFamily="34" charset="0"/>
              <a:cs typeface="Calibri Light" panose="020F0302020204030204" pitchFamily="34" charset="0"/>
            </a:rPr>
            <a:t>¿El sujeto obligado cuenta con redes sociales?	</a:t>
          </a:r>
          <a:endParaRPr lang="es-MX" sz="2000" b="0" kern="1200" dirty="0">
            <a:solidFill>
              <a:schemeClr val="tx1"/>
            </a:solidFill>
            <a:effectLst/>
            <a:latin typeface="Calibri Light" panose="020F0302020204030204" pitchFamily="34" charset="0"/>
            <a:cs typeface="Calibri Light" panose="020F0302020204030204" pitchFamily="34" charset="0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2000" b="0" kern="1200" dirty="0">
            <a:solidFill>
              <a:schemeClr val="tx1"/>
            </a:solidFill>
            <a:latin typeface="Calibri Light" panose="020F0302020204030204" pitchFamily="34" charset="0"/>
            <a:cs typeface="Calibri Light" panose="020F0302020204030204" pitchFamily="34" charset="0"/>
          </a:endParaRPr>
        </a:p>
      </dsp:txBody>
      <dsp:txXfrm>
        <a:off x="7608027" y="47350"/>
        <a:ext cx="1521952" cy="2914309"/>
      </dsp:txXfrm>
    </dsp:sp>
    <dsp:sp modelId="{8E9A7A0A-0865-4033-9129-3E9102E3C9F1}">
      <dsp:nvSpPr>
        <dsp:cNvPr id="0" name=""/>
        <dsp:cNvSpPr/>
      </dsp:nvSpPr>
      <dsp:spPr>
        <a:xfrm>
          <a:off x="9448927" y="0"/>
          <a:ext cx="1616652" cy="3009009"/>
        </a:xfrm>
        <a:prstGeom prst="roundRect">
          <a:avLst>
            <a:gd name="adj" fmla="val 10000"/>
          </a:avLst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b="0" kern="1200" dirty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rPr>
            <a:t>Total de métodos de contacto encontrados	</a:t>
          </a:r>
        </a:p>
      </dsp:txBody>
      <dsp:txXfrm>
        <a:off x="9496277" y="47350"/>
        <a:ext cx="1521952" cy="291430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7536F7-EBC3-446D-BC7B-737E95579EFF}">
      <dsp:nvSpPr>
        <dsp:cNvPr id="0" name=""/>
        <dsp:cNvSpPr/>
      </dsp:nvSpPr>
      <dsp:spPr>
        <a:xfrm>
          <a:off x="7677" y="0"/>
          <a:ext cx="1616652" cy="2512912"/>
        </a:xfrm>
        <a:prstGeom prst="roundRect">
          <a:avLst>
            <a:gd name="adj" fmla="val 10000"/>
          </a:avLst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es-ES" sz="2000" b="0" kern="1200" dirty="0">
              <a:solidFill>
                <a:schemeClr val="tx1"/>
              </a:solidFill>
              <a:effectLst/>
              <a:latin typeface="Calibri Light" panose="020F0302020204030204" pitchFamily="34" charset="0"/>
              <a:cs typeface="Calibri Light" panose="020F0302020204030204" pitchFamily="34" charset="0"/>
            </a:rPr>
            <a:t>Número de redirecciones en la llamada	</a:t>
          </a:r>
          <a:endParaRPr lang="es-MX" sz="2000" b="0" kern="1200" dirty="0">
            <a:solidFill>
              <a:schemeClr val="tx1"/>
            </a:solidFill>
            <a:effectLst/>
            <a:latin typeface="Calibri Light" panose="020F0302020204030204" pitchFamily="34" charset="0"/>
            <a:cs typeface="Calibri Light" panose="020F0302020204030204" pitchFamily="34" charset="0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endParaRPr lang="es-MX" sz="2000" b="0" kern="1200" dirty="0">
            <a:solidFill>
              <a:schemeClr val="tx1"/>
            </a:solidFill>
            <a:latin typeface="Calibri Light" panose="020F0302020204030204" pitchFamily="34" charset="0"/>
            <a:cs typeface="Calibri Light" panose="020F0302020204030204" pitchFamily="34" charset="0"/>
          </a:endParaRPr>
        </a:p>
      </dsp:txBody>
      <dsp:txXfrm>
        <a:off x="55027" y="47350"/>
        <a:ext cx="1521952" cy="2418212"/>
      </dsp:txXfrm>
    </dsp:sp>
    <dsp:sp modelId="{2EE795C8-D54B-4468-875D-47FFF6D93EC4}">
      <dsp:nvSpPr>
        <dsp:cNvPr id="0" name=""/>
        <dsp:cNvSpPr/>
      </dsp:nvSpPr>
      <dsp:spPr>
        <a:xfrm>
          <a:off x="1895927" y="0"/>
          <a:ext cx="1616652" cy="2512912"/>
        </a:xfrm>
        <a:prstGeom prst="roundRect">
          <a:avLst>
            <a:gd name="adj" fmla="val 10000"/>
          </a:avLst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es-ES" sz="2000" b="0" kern="1200" dirty="0">
              <a:solidFill>
                <a:schemeClr val="tx1"/>
              </a:solidFill>
              <a:effectLst/>
              <a:latin typeface="Calibri Light" panose="020F0302020204030204" pitchFamily="34" charset="0"/>
              <a:cs typeface="Calibri Light" panose="020F0302020204030204" pitchFamily="34" charset="0"/>
            </a:rPr>
            <a:t>Número del intento en el que el sujeto obligado contestó por primera vez</a:t>
          </a:r>
          <a:endParaRPr lang="es-MX" sz="2000" b="0" kern="1200" dirty="0">
            <a:solidFill>
              <a:schemeClr val="tx1"/>
            </a:solidFill>
            <a:effectLst/>
            <a:latin typeface="Calibri Light" panose="020F0302020204030204" pitchFamily="34" charset="0"/>
            <a:cs typeface="Calibri Light" panose="020F0302020204030204" pitchFamily="34" charset="0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endParaRPr lang="es-MX" sz="2000" b="0" kern="1200" dirty="0">
            <a:solidFill>
              <a:schemeClr val="tx1"/>
            </a:solidFill>
            <a:latin typeface="Calibri Light" panose="020F0302020204030204" pitchFamily="34" charset="0"/>
            <a:cs typeface="Calibri Light" panose="020F0302020204030204" pitchFamily="34" charset="0"/>
          </a:endParaRPr>
        </a:p>
      </dsp:txBody>
      <dsp:txXfrm>
        <a:off x="1943277" y="47350"/>
        <a:ext cx="1521952" cy="2418212"/>
      </dsp:txXfrm>
    </dsp:sp>
    <dsp:sp modelId="{91C72246-DE72-4013-AFFE-BC158728A546}">
      <dsp:nvSpPr>
        <dsp:cNvPr id="0" name=""/>
        <dsp:cNvSpPr/>
      </dsp:nvSpPr>
      <dsp:spPr>
        <a:xfrm>
          <a:off x="3784177" y="0"/>
          <a:ext cx="1616652" cy="2512912"/>
        </a:xfrm>
        <a:prstGeom prst="roundRect">
          <a:avLst>
            <a:gd name="adj" fmla="val 10000"/>
          </a:avLst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b="0" kern="1200" dirty="0">
              <a:solidFill>
                <a:schemeClr val="tx1"/>
              </a:solidFill>
              <a:effectLst/>
              <a:latin typeface="Calibri Light" panose="020F0302020204030204" pitchFamily="34" charset="0"/>
              <a:ea typeface="Calibri" panose="020F0502020204030204" pitchFamily="34" charset="0"/>
              <a:cs typeface="Calibri Light" panose="020F0302020204030204" pitchFamily="34" charset="0"/>
            </a:rPr>
            <a:t>Métodos de contacto existentes </a:t>
          </a:r>
          <a:endParaRPr lang="es-MX" sz="2000" b="0" kern="1200" dirty="0">
            <a:solidFill>
              <a:schemeClr val="tx1"/>
            </a:solidFill>
            <a:latin typeface="Calibri Light" panose="020F0302020204030204" pitchFamily="34" charset="0"/>
            <a:cs typeface="Calibri Light" panose="020F0302020204030204" pitchFamily="34" charset="0"/>
          </a:endParaRPr>
        </a:p>
      </dsp:txBody>
      <dsp:txXfrm>
        <a:off x="3831527" y="47350"/>
        <a:ext cx="1521952" cy="2418212"/>
      </dsp:txXfrm>
    </dsp:sp>
    <dsp:sp modelId="{FF3F1AFC-EFF7-48DE-B3DB-820F1D42FF7A}">
      <dsp:nvSpPr>
        <dsp:cNvPr id="0" name=""/>
        <dsp:cNvSpPr/>
      </dsp:nvSpPr>
      <dsp:spPr>
        <a:xfrm>
          <a:off x="5672427" y="0"/>
          <a:ext cx="1616652" cy="2512912"/>
        </a:xfrm>
        <a:prstGeom prst="roundRect">
          <a:avLst>
            <a:gd name="adj" fmla="val 10000"/>
          </a:avLst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es-ES" sz="2000" b="0" kern="1200" dirty="0">
              <a:solidFill>
                <a:schemeClr val="tx1"/>
              </a:solidFill>
              <a:effectLst/>
              <a:latin typeface="Calibri Light" panose="020F0302020204030204" pitchFamily="34" charset="0"/>
              <a:cs typeface="Calibri Light" panose="020F0302020204030204" pitchFamily="34" charset="0"/>
            </a:rPr>
            <a:t>¿Hubo respuesta al intento de contacto?</a:t>
          </a:r>
          <a:r>
            <a:rPr lang="es-MX" sz="2000" b="0" kern="1200" dirty="0">
              <a:solidFill>
                <a:schemeClr val="tx1"/>
              </a:solidFill>
              <a:effectLst/>
              <a:latin typeface="Calibri Light" panose="020F0302020204030204" pitchFamily="34" charset="0"/>
              <a:ea typeface="Calibri" panose="020F0502020204030204" pitchFamily="34" charset="0"/>
              <a:cs typeface="Calibri Light" panose="020F0302020204030204" pitchFamily="34" charset="0"/>
            </a:rPr>
            <a:t>	</a:t>
          </a:r>
          <a:endParaRPr lang="es-MX" sz="2000" b="0" kern="1200" dirty="0">
            <a:solidFill>
              <a:schemeClr val="tx1"/>
            </a:solidFill>
            <a:latin typeface="Calibri Light" panose="020F0302020204030204" pitchFamily="34" charset="0"/>
            <a:cs typeface="Calibri Light" panose="020F0302020204030204" pitchFamily="34" charset="0"/>
          </a:endParaRPr>
        </a:p>
      </dsp:txBody>
      <dsp:txXfrm>
        <a:off x="5719777" y="47350"/>
        <a:ext cx="1521952" cy="2418212"/>
      </dsp:txXfrm>
    </dsp:sp>
    <dsp:sp modelId="{39DAE088-13D9-4C03-BF88-099A3C5761AA}">
      <dsp:nvSpPr>
        <dsp:cNvPr id="0" name=""/>
        <dsp:cNvSpPr/>
      </dsp:nvSpPr>
      <dsp:spPr>
        <a:xfrm>
          <a:off x="7560677" y="0"/>
          <a:ext cx="1616652" cy="2512912"/>
        </a:xfrm>
        <a:prstGeom prst="roundRect">
          <a:avLst>
            <a:gd name="adj" fmla="val 10000"/>
          </a:avLst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b="0" kern="1200" dirty="0">
              <a:solidFill>
                <a:schemeClr val="tx1"/>
              </a:solidFill>
              <a:effectLst/>
              <a:latin typeface="Calibri Light" panose="020F0302020204030204" pitchFamily="34" charset="0"/>
              <a:ea typeface="Calibri" panose="020F0502020204030204" pitchFamily="34" charset="0"/>
              <a:cs typeface="Calibri Light" panose="020F0302020204030204" pitchFamily="34" charset="0"/>
            </a:rPr>
            <a:t>¿Se activó algún mecanismo real para tomar en cuenta la propuesta de la ciudadanía?</a:t>
          </a:r>
          <a:endParaRPr lang="es-MX" sz="2000" b="0" kern="1200" dirty="0">
            <a:solidFill>
              <a:schemeClr val="tx1"/>
            </a:solidFill>
            <a:latin typeface="Calibri Light" panose="020F0302020204030204" pitchFamily="34" charset="0"/>
            <a:cs typeface="Calibri Light" panose="020F0302020204030204" pitchFamily="34" charset="0"/>
          </a:endParaRPr>
        </a:p>
      </dsp:txBody>
      <dsp:txXfrm>
        <a:off x="7608027" y="47350"/>
        <a:ext cx="1521952" cy="2418212"/>
      </dsp:txXfrm>
    </dsp:sp>
    <dsp:sp modelId="{20E1877D-C178-4917-A94C-933739FF01E7}">
      <dsp:nvSpPr>
        <dsp:cNvPr id="0" name=""/>
        <dsp:cNvSpPr/>
      </dsp:nvSpPr>
      <dsp:spPr>
        <a:xfrm>
          <a:off x="9448927" y="0"/>
          <a:ext cx="1616652" cy="2512912"/>
        </a:xfrm>
        <a:prstGeom prst="roundRect">
          <a:avLst>
            <a:gd name="adj" fmla="val 10000"/>
          </a:avLst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b="0" kern="1200">
              <a:solidFill>
                <a:schemeClr val="tx1"/>
              </a:solidFill>
              <a:effectLst/>
              <a:latin typeface="Calibri Light" panose="020F0302020204030204" pitchFamily="34" charset="0"/>
              <a:ea typeface="Calibri" panose="020F0502020204030204" pitchFamily="34" charset="0"/>
              <a:cs typeface="Calibri Light" panose="020F0302020204030204" pitchFamily="34" charset="0"/>
            </a:rPr>
            <a:t>¿En cuál intento se recibió respuesta?</a:t>
          </a:r>
          <a:endParaRPr lang="es-MX" sz="2000" b="0" kern="1200">
            <a:solidFill>
              <a:schemeClr val="tx1"/>
            </a:solidFill>
            <a:latin typeface="Calibri Light" panose="020F0302020204030204" pitchFamily="34" charset="0"/>
            <a:cs typeface="Calibri Light" panose="020F0302020204030204" pitchFamily="34" charset="0"/>
          </a:endParaRPr>
        </a:p>
      </dsp:txBody>
      <dsp:txXfrm>
        <a:off x="9496277" y="47350"/>
        <a:ext cx="1521952" cy="24182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56414" cy="467072"/>
          </a:xfrm>
          <a:prstGeom prst="rect">
            <a:avLst/>
          </a:prstGeom>
        </p:spPr>
        <p:txBody>
          <a:bodyPr vert="horz" lIns="93379" tIns="46689" rIns="93379" bIns="46689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95218" y="1"/>
            <a:ext cx="3056414" cy="467072"/>
          </a:xfrm>
          <a:prstGeom prst="rect">
            <a:avLst/>
          </a:prstGeom>
        </p:spPr>
        <p:txBody>
          <a:bodyPr vert="horz" lIns="93379" tIns="46689" rIns="93379" bIns="46689" rtlCol="0"/>
          <a:lstStyle>
            <a:lvl1pPr algn="r">
              <a:defRPr sz="1200"/>
            </a:lvl1pPr>
          </a:lstStyle>
          <a:p>
            <a:fld id="{3B97E643-DC6E-4C21-8CA1-500CE095A3EF}" type="datetimeFigureOut">
              <a:rPr lang="es-MX" smtClean="0"/>
              <a:t>26/06/2024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33425" y="1163638"/>
            <a:ext cx="5586413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79" tIns="46689" rIns="93379" bIns="46689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5327" y="4480004"/>
            <a:ext cx="5642610" cy="3665459"/>
          </a:xfrm>
          <a:prstGeom prst="rect">
            <a:avLst/>
          </a:prstGeom>
        </p:spPr>
        <p:txBody>
          <a:bodyPr vert="horz" lIns="93379" tIns="46689" rIns="93379" bIns="46689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56414" cy="467071"/>
          </a:xfrm>
          <a:prstGeom prst="rect">
            <a:avLst/>
          </a:prstGeom>
        </p:spPr>
        <p:txBody>
          <a:bodyPr vert="horz" lIns="93379" tIns="46689" rIns="93379" bIns="46689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95218" y="8842030"/>
            <a:ext cx="3056414" cy="467071"/>
          </a:xfrm>
          <a:prstGeom prst="rect">
            <a:avLst/>
          </a:prstGeom>
        </p:spPr>
        <p:txBody>
          <a:bodyPr vert="horz" lIns="93379" tIns="46689" rIns="93379" bIns="46689" rtlCol="0" anchor="b"/>
          <a:lstStyle>
            <a:lvl1pPr algn="r">
              <a:defRPr sz="1200"/>
            </a:lvl1pPr>
          </a:lstStyle>
          <a:p>
            <a:fld id="{FCC51662-2FF6-4D58-BA8A-059279CF654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500444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FC1EFD-911C-4980-A41F-BEE1754A09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6442826-ABE3-4F33-872D-0C18392479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D70FB9E-32AD-4DA4-BEA2-665A631CBF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714E8-5E6C-4F3E-8CD0-A3F8E9D959BC}" type="datetimeFigureOut">
              <a:rPr lang="es-MX" smtClean="0"/>
              <a:t>26/06/2024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0B78B01-FE02-4020-8577-B16DAD1A89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1D7CBE5-811B-4F96-93EB-7AED384100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F7A56-4B37-48ED-996B-64ECF93DA87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67298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37F337-8D26-4BA4-9EFD-28F9F7366D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2986962-C67A-4EF6-9093-CF7FE22A94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52D141E-84FD-418F-93EC-F6B526CFBD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714E8-5E6C-4F3E-8CD0-A3F8E9D959BC}" type="datetimeFigureOut">
              <a:rPr lang="es-MX" smtClean="0"/>
              <a:t>26/06/2024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B4264BF-5F2A-4398-8715-389B3F0460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38AE68C-07E9-4022-8CCB-865220CC7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F7A56-4B37-48ED-996B-64ECF93DA87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37126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A194804-EE2C-4A3B-942D-166AD10EB7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3108780-2C61-4684-88C0-F37CCD6D43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8DDA25E-3689-4E26-A258-14659432D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714E8-5E6C-4F3E-8CD0-A3F8E9D959BC}" type="datetimeFigureOut">
              <a:rPr lang="es-MX" smtClean="0"/>
              <a:t>26/06/2024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42E62C4-B5A2-49DD-982E-E30E0EB99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F2DF479-0F0F-4D2B-B83B-7B29A89C8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F7A56-4B37-48ED-996B-64ECF93DA87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81101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A718B2-5043-42F9-91C4-709855E91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EBAC159-FD49-42E0-8E96-FF2C346596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F49B6A4-1D31-4A66-BD71-BEE8AD736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714E8-5E6C-4F3E-8CD0-A3F8E9D959BC}" type="datetimeFigureOut">
              <a:rPr lang="es-MX" smtClean="0"/>
              <a:t>26/06/2024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15F63D4-481F-4B41-BAF0-D78477D7A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63EB8F1-6732-4E43-9B50-910116CB2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F7A56-4B37-48ED-996B-64ECF93DA87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14750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8AE1EE-8767-4D6D-BEE2-828856A93C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D959FD3-9C69-4753-B926-4C9B8C5E0B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4F89C97-B929-48C4-9B9C-2A109A4D7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714E8-5E6C-4F3E-8CD0-A3F8E9D959BC}" type="datetimeFigureOut">
              <a:rPr lang="es-MX" smtClean="0"/>
              <a:t>26/06/2024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75A2B1E-916D-4DA7-BE02-2D409C04E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D3669CC-142C-4FFE-B414-60458148C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F7A56-4B37-48ED-996B-64ECF93DA87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38252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9520B7-E0EF-4083-80B2-52BBBC293F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84447FC-F985-48EF-A78E-2BEDD0EA97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FCC7C8C-DB8F-4EA9-B144-8FB3E8D265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AD1DBCB-8B45-4C73-B4AD-9C4B9AA8E0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714E8-5E6C-4F3E-8CD0-A3F8E9D959BC}" type="datetimeFigureOut">
              <a:rPr lang="es-MX" smtClean="0"/>
              <a:t>26/06/2024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318784-E5D3-42D7-91D9-2EA055E6D4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D0B9A4B-8DFA-4BF9-8512-A481CBEFA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F7A56-4B37-48ED-996B-64ECF93DA87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9294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0834EE-71D4-4CAC-860B-C82C3329FF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7201C1B-1396-4D12-A480-5C001CA783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CE4F52E-B91E-458E-88BD-F8DCC4E9E7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B0FF1F9-BA62-4325-952A-1EA9D91B02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19BA5E7-65D7-4ECD-AFC1-E11DA8C41E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3E4BD19-97C2-4370-B23D-1AD82473CA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714E8-5E6C-4F3E-8CD0-A3F8E9D959BC}" type="datetimeFigureOut">
              <a:rPr lang="es-MX" smtClean="0"/>
              <a:t>26/06/2024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4E86EA1-72BD-4FB2-B8CE-FB87B9234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39399F5-7B7A-4180-A99B-028A9A349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F7A56-4B37-48ED-996B-64ECF93DA87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5808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C82DCC-28D8-457B-8598-1CF7E3051A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ACE3458-0127-45D8-A363-76A04A21B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714E8-5E6C-4F3E-8CD0-A3F8E9D959BC}" type="datetimeFigureOut">
              <a:rPr lang="es-MX" smtClean="0"/>
              <a:t>26/06/2024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4645F46-58B2-430C-AE0D-404852846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A6DEECC-B50D-496C-858D-516EC8C46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F7A56-4B37-48ED-996B-64ECF93DA87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10299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E77DA75-553C-4E56-ABCE-27B12706C0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714E8-5E6C-4F3E-8CD0-A3F8E9D959BC}" type="datetimeFigureOut">
              <a:rPr lang="es-MX" smtClean="0"/>
              <a:t>26/06/2024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D6B1662-1A3B-4636-AAC1-FA97EF874D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2F82FDC-1ACE-425D-AFB5-50318059E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F7A56-4B37-48ED-996B-64ECF93DA87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7418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C2AEA6-13CE-462D-883F-3A782F58E9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EA4AD61-8E78-43DC-BA12-3BCA11FC62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E4C6ED7-C9B5-4720-8517-B2E95BDA9F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970078B-D22C-4F20-9C76-C0778EB672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714E8-5E6C-4F3E-8CD0-A3F8E9D959BC}" type="datetimeFigureOut">
              <a:rPr lang="es-MX" smtClean="0"/>
              <a:t>26/06/2024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E4EEE86-4042-472A-A32C-E933FE119A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316DD1B-C5F0-46A1-91D2-C2BB83498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F7A56-4B37-48ED-996B-64ECF93DA87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98120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736473-63E6-4671-9681-167FA6608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9AA9C50-87A9-4B0B-A6FB-6AACDE2694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8832730-0D2B-482C-86EC-1E805CE1A0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0650D5D-7967-439A-80E2-F79388393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714E8-5E6C-4F3E-8CD0-A3F8E9D959BC}" type="datetimeFigureOut">
              <a:rPr lang="es-MX" smtClean="0"/>
              <a:t>26/06/2024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2CD6870-5387-45F9-B4E4-3554A4B7C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BD05E0C-E2ED-44A2-8820-5F422C4D5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F7A56-4B37-48ED-996B-64ECF93DA87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68872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4C0AF16-7C34-4198-963F-6E17C0D8A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BF503E3-BDD6-4637-B2D6-69E915A80F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AADDF61-FA22-444E-B828-2D42947340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5714E8-5E6C-4F3E-8CD0-A3F8E9D959BC}" type="datetimeFigureOut">
              <a:rPr lang="es-MX" smtClean="0"/>
              <a:t>26/06/2024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2DEF60F-1BD1-4768-ADA9-806DF52FB2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40A1663-7198-4132-A6E3-F8A4F7EE8A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8F7A56-4B37-48ED-996B-64ECF93DA87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9644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6.svg"/><Relationship Id="rId7" Type="http://schemas.openxmlformats.org/officeDocument/2006/relationships/diagramColors" Target="../diagrams/colors1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7.xml"/></Relationships>
</file>

<file path=ppt/slides/_rels/slide2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6.svg"/><Relationship Id="rId7" Type="http://schemas.openxmlformats.org/officeDocument/2006/relationships/diagramColors" Target="../diagrams/colors2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8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9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6.svg"/><Relationship Id="rId7" Type="http://schemas.openxmlformats.org/officeDocument/2006/relationships/diagramColors" Target="../diagrams/colors3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0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13" Type="http://schemas.microsoft.com/office/2007/relationships/diagramDrawing" Target="../diagrams/drawing5.xml"/><Relationship Id="rId3" Type="http://schemas.openxmlformats.org/officeDocument/2006/relationships/image" Target="../media/image6.svg"/><Relationship Id="rId7" Type="http://schemas.openxmlformats.org/officeDocument/2006/relationships/diagramColors" Target="../diagrams/colors4.xml"/><Relationship Id="rId12" Type="http://schemas.openxmlformats.org/officeDocument/2006/relationships/diagramColors" Target="../diagrams/colors5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4.xml"/><Relationship Id="rId11" Type="http://schemas.openxmlformats.org/officeDocument/2006/relationships/diagramQuickStyle" Target="../diagrams/quickStyle5.xml"/><Relationship Id="rId5" Type="http://schemas.openxmlformats.org/officeDocument/2006/relationships/diagramLayout" Target="../diagrams/layout4.xml"/><Relationship Id="rId10" Type="http://schemas.openxmlformats.org/officeDocument/2006/relationships/diagramLayout" Target="../diagrams/layout5.xml"/><Relationship Id="rId4" Type="http://schemas.openxmlformats.org/officeDocument/2006/relationships/diagramData" Target="../diagrams/data4.xml"/><Relationship Id="rId9" Type="http://schemas.openxmlformats.org/officeDocument/2006/relationships/diagramData" Target="../diagrams/data5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colmex.shinyapps.io/metrica_gobierno_abierto_2023/_w_cc3b3bcd/documentos/documentos_2023/Resumen%20Ejecutivo%20MGA.pdf" TargetMode="External"/><Relationship Id="rId2" Type="http://schemas.openxmlformats.org/officeDocument/2006/relationships/hyperlink" Target="https://colmex.shinyapps.io/metrica_gobierno_abierto_2023/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hyperlink" Target="https://colmex.shinyapps.io/metrica_gobierno_abierto_2023/_w_cc3b3bcd/documentos/documentos_2023/Metodologia%20MGA.pdf" TargetMode="Externa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6.svg"/><Relationship Id="rId7" Type="http://schemas.openxmlformats.org/officeDocument/2006/relationships/image" Target="../media/image11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sv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Gráfico 16">
            <a:extLst>
              <a:ext uri="{FF2B5EF4-FFF2-40B4-BE49-F238E27FC236}">
                <a16:creationId xmlns:a16="http://schemas.microsoft.com/office/drawing/2014/main" id="{8A80F70A-498E-4328-B14A-8EE555FFA4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568013" y="1674111"/>
            <a:ext cx="6217059" cy="3318881"/>
          </a:xfrm>
          <a:prstGeom prst="rect">
            <a:avLst/>
          </a:prstGeom>
        </p:spPr>
      </p:pic>
      <p:pic>
        <p:nvPicPr>
          <p:cNvPr id="13" name="Gráfico 12">
            <a:extLst>
              <a:ext uri="{FF2B5EF4-FFF2-40B4-BE49-F238E27FC236}">
                <a16:creationId xmlns:a16="http://schemas.microsoft.com/office/drawing/2014/main" id="{2973210A-2687-4AF5-8D74-CA5D9B529E2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066137" y="3071760"/>
            <a:ext cx="2007073" cy="523584"/>
          </a:xfrm>
          <a:prstGeom prst="rect">
            <a:avLst/>
          </a:prstGeom>
        </p:spPr>
      </p:pic>
      <p:sp>
        <p:nvSpPr>
          <p:cNvPr id="9" name="Título 1">
            <a:extLst>
              <a:ext uri="{FF2B5EF4-FFF2-40B4-BE49-F238E27FC236}">
                <a16:creationId xmlns:a16="http://schemas.microsoft.com/office/drawing/2014/main" id="{05DF49F5-23A1-452F-BA00-AAEEA7F54485}"/>
              </a:ext>
            </a:extLst>
          </p:cNvPr>
          <p:cNvSpPr txBox="1">
            <a:spLocks/>
          </p:cNvSpPr>
          <p:nvPr/>
        </p:nvSpPr>
        <p:spPr>
          <a:xfrm>
            <a:off x="820988" y="1373200"/>
            <a:ext cx="7072102" cy="295115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3200" b="1" dirty="0">
                <a:solidFill>
                  <a:srgbClr val="7030A0"/>
                </a:solidFill>
                <a:latin typeface="Montserrat" panose="00000500000000000000" pitchFamily="2" charset="0"/>
              </a:rPr>
              <a:t>Gobierno Abierto y su Métrica</a:t>
            </a:r>
          </a:p>
          <a:p>
            <a:r>
              <a:rPr lang="es-MX" sz="3200" b="1" dirty="0">
                <a:solidFill>
                  <a:srgbClr val="7030A0"/>
                </a:solidFill>
                <a:latin typeface="Montserrat" panose="00000500000000000000" pitchFamily="2" charset="0"/>
              </a:rPr>
              <a:t>Resultados 2023</a:t>
            </a:r>
          </a:p>
          <a:p>
            <a:endParaRPr lang="es-MX" sz="3200" b="1" dirty="0">
              <a:solidFill>
                <a:srgbClr val="7030A0"/>
              </a:solidFill>
              <a:latin typeface="Montserrat" panose="00000500000000000000" pitchFamily="2" charset="0"/>
            </a:endParaRPr>
          </a:p>
          <a:p>
            <a:r>
              <a:rPr lang="es-MX" sz="2000" b="1" dirty="0">
                <a:solidFill>
                  <a:srgbClr val="7030A0"/>
                </a:solidFill>
                <a:latin typeface="Montserrat" panose="00000500000000000000" pitchFamily="2" charset="0"/>
              </a:rPr>
              <a:t>Dirección de Gobierno Abierto</a:t>
            </a:r>
          </a:p>
        </p:txBody>
      </p:sp>
      <p:pic>
        <p:nvPicPr>
          <p:cNvPr id="10" name="Gráfico 9">
            <a:extLst>
              <a:ext uri="{FF2B5EF4-FFF2-40B4-BE49-F238E27FC236}">
                <a16:creationId xmlns:a16="http://schemas.microsoft.com/office/drawing/2014/main" id="{69DFCDD3-C8FD-4800-AC0C-C2CBAAF5F615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rcRect l="936" t="11538" r="48022" b="10140"/>
          <a:stretch/>
        </p:blipFill>
        <p:spPr>
          <a:xfrm>
            <a:off x="-8878" y="0"/>
            <a:ext cx="63031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740208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6E29A0-EA71-49CD-8228-BFA7CCD9D7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3540" y="1597307"/>
            <a:ext cx="10515600" cy="2006867"/>
          </a:xfrm>
        </p:spPr>
        <p:txBody>
          <a:bodyPr>
            <a:normAutofit/>
          </a:bodyPr>
          <a:lstStyle/>
          <a:p>
            <a:pPr algn="ctr"/>
            <a:r>
              <a:rPr lang="es-ES" sz="5400" b="1" dirty="0">
                <a:solidFill>
                  <a:srgbClr val="7030A0"/>
                </a:solidFill>
              </a:rPr>
              <a:t>Métrica de Gobierno Abierto 2023</a:t>
            </a:r>
            <a:endParaRPr lang="es-MX" sz="5400" b="1" dirty="0">
              <a:solidFill>
                <a:srgbClr val="7030A0"/>
              </a:solidFill>
            </a:endParaRPr>
          </a:p>
        </p:txBody>
      </p:sp>
      <p:pic>
        <p:nvPicPr>
          <p:cNvPr id="4" name="Gráfico 3">
            <a:extLst>
              <a:ext uri="{FF2B5EF4-FFF2-40B4-BE49-F238E27FC236}">
                <a16:creationId xmlns:a16="http://schemas.microsoft.com/office/drawing/2014/main" id="{C80A16F0-B413-4CF1-810F-CD1046EFE49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936" t="11538" r="48022" b="10140"/>
          <a:stretch/>
        </p:blipFill>
        <p:spPr>
          <a:xfrm>
            <a:off x="-8878" y="0"/>
            <a:ext cx="630315" cy="6858000"/>
          </a:xfrm>
          <a:prstGeom prst="rect">
            <a:avLst/>
          </a:prstGeom>
        </p:spPr>
      </p:pic>
      <p:grpSp>
        <p:nvGrpSpPr>
          <p:cNvPr id="42" name="Grupo 41">
            <a:extLst>
              <a:ext uri="{FF2B5EF4-FFF2-40B4-BE49-F238E27FC236}">
                <a16:creationId xmlns:a16="http://schemas.microsoft.com/office/drawing/2014/main" id="{AB4316E5-B1EF-4572-9ECF-D1E4DD9BCEF6}"/>
              </a:ext>
            </a:extLst>
          </p:cNvPr>
          <p:cNvGrpSpPr/>
          <p:nvPr/>
        </p:nvGrpSpPr>
        <p:grpSpPr>
          <a:xfrm>
            <a:off x="1164754" y="5357813"/>
            <a:ext cx="10398119" cy="1500187"/>
            <a:chOff x="863979" y="5850198"/>
            <a:chExt cx="10398119" cy="1007802"/>
          </a:xfrm>
        </p:grpSpPr>
        <p:grpSp>
          <p:nvGrpSpPr>
            <p:cNvPr id="43" name="Grupo 42">
              <a:extLst>
                <a:ext uri="{FF2B5EF4-FFF2-40B4-BE49-F238E27FC236}">
                  <a16:creationId xmlns:a16="http://schemas.microsoft.com/office/drawing/2014/main" id="{9169C4C2-71D6-406A-BCA7-DB259BD1A110}"/>
                </a:ext>
              </a:extLst>
            </p:cNvPr>
            <p:cNvGrpSpPr/>
            <p:nvPr/>
          </p:nvGrpSpPr>
          <p:grpSpPr>
            <a:xfrm>
              <a:off x="6228894" y="5850198"/>
              <a:ext cx="1513848" cy="1007802"/>
              <a:chOff x="888146" y="5850198"/>
              <a:chExt cx="1513848" cy="1007802"/>
            </a:xfrm>
          </p:grpSpPr>
          <p:pic>
            <p:nvPicPr>
              <p:cNvPr id="69" name="Gráfico 68">
                <a:extLst>
                  <a:ext uri="{FF2B5EF4-FFF2-40B4-BE49-F238E27FC236}">
                    <a16:creationId xmlns:a16="http://schemas.microsoft.com/office/drawing/2014/main" id="{45CC9A7E-C24D-4D55-8ACE-30B05BD6E690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rcRect l="936" t="11538" r="48022" b="10140"/>
              <a:stretch/>
            </p:blipFill>
            <p:spPr>
              <a:xfrm flipH="1">
                <a:off x="888146" y="6186132"/>
                <a:ext cx="204960" cy="671868"/>
              </a:xfrm>
              <a:prstGeom prst="rect">
                <a:avLst/>
              </a:prstGeom>
            </p:spPr>
          </p:pic>
          <p:pic>
            <p:nvPicPr>
              <p:cNvPr id="70" name="Gráfico 69">
                <a:extLst>
                  <a:ext uri="{FF2B5EF4-FFF2-40B4-BE49-F238E27FC236}">
                    <a16:creationId xmlns:a16="http://schemas.microsoft.com/office/drawing/2014/main" id="{820B6347-29EF-4DD4-91C7-E7C8128A8839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rcRect l="936" t="11538" r="48022" b="10140"/>
              <a:stretch/>
            </p:blipFill>
            <p:spPr>
              <a:xfrm flipH="1">
                <a:off x="1359815" y="5850198"/>
                <a:ext cx="204960" cy="1007802"/>
              </a:xfrm>
              <a:prstGeom prst="rect">
                <a:avLst/>
              </a:prstGeom>
            </p:spPr>
          </p:pic>
          <p:pic>
            <p:nvPicPr>
              <p:cNvPr id="71" name="Gráfico 70">
                <a:extLst>
                  <a:ext uri="{FF2B5EF4-FFF2-40B4-BE49-F238E27FC236}">
                    <a16:creationId xmlns:a16="http://schemas.microsoft.com/office/drawing/2014/main" id="{578BA1FB-B144-4B78-ABD7-553AF375476B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rcRect l="936" t="11538" r="48022" b="10140"/>
              <a:stretch/>
            </p:blipFill>
            <p:spPr>
              <a:xfrm flipH="1">
                <a:off x="1831484" y="6186132"/>
                <a:ext cx="204960" cy="671868"/>
              </a:xfrm>
              <a:prstGeom prst="rect">
                <a:avLst/>
              </a:prstGeom>
            </p:spPr>
          </p:pic>
          <p:pic>
            <p:nvPicPr>
              <p:cNvPr id="72" name="Gráfico 71">
                <a:extLst>
                  <a:ext uri="{FF2B5EF4-FFF2-40B4-BE49-F238E27FC236}">
                    <a16:creationId xmlns:a16="http://schemas.microsoft.com/office/drawing/2014/main" id="{A8E18FB9-1B33-4B01-8A29-BE3D5A1E5ABD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rcRect l="936" t="11538" r="48022" b="10140"/>
              <a:stretch/>
            </p:blipFill>
            <p:spPr>
              <a:xfrm flipH="1">
                <a:off x="2303153" y="6534000"/>
                <a:ext cx="98841" cy="324000"/>
              </a:xfrm>
              <a:prstGeom prst="rect">
                <a:avLst/>
              </a:prstGeom>
            </p:spPr>
          </p:pic>
        </p:grpSp>
        <p:grpSp>
          <p:nvGrpSpPr>
            <p:cNvPr id="44" name="Grupo 43">
              <a:extLst>
                <a:ext uri="{FF2B5EF4-FFF2-40B4-BE49-F238E27FC236}">
                  <a16:creationId xmlns:a16="http://schemas.microsoft.com/office/drawing/2014/main" id="{C173B6F2-ACE2-4C8F-9FEB-505B5004EBFF}"/>
                </a:ext>
              </a:extLst>
            </p:cNvPr>
            <p:cNvGrpSpPr/>
            <p:nvPr/>
          </p:nvGrpSpPr>
          <p:grpSpPr>
            <a:xfrm>
              <a:off x="2668703" y="5850198"/>
              <a:ext cx="1513848" cy="1007802"/>
              <a:chOff x="888146" y="5850198"/>
              <a:chExt cx="1513848" cy="1007802"/>
            </a:xfrm>
          </p:grpSpPr>
          <p:pic>
            <p:nvPicPr>
              <p:cNvPr id="65" name="Gráfico 64">
                <a:extLst>
                  <a:ext uri="{FF2B5EF4-FFF2-40B4-BE49-F238E27FC236}">
                    <a16:creationId xmlns:a16="http://schemas.microsoft.com/office/drawing/2014/main" id="{40B4EA52-5DCA-41DD-BE94-36073677A5AA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rcRect l="936" t="11538" r="48022" b="10140"/>
              <a:stretch/>
            </p:blipFill>
            <p:spPr>
              <a:xfrm flipH="1">
                <a:off x="888146" y="6186132"/>
                <a:ext cx="204960" cy="671868"/>
              </a:xfrm>
              <a:prstGeom prst="rect">
                <a:avLst/>
              </a:prstGeom>
            </p:spPr>
          </p:pic>
          <p:pic>
            <p:nvPicPr>
              <p:cNvPr id="66" name="Gráfico 65">
                <a:extLst>
                  <a:ext uri="{FF2B5EF4-FFF2-40B4-BE49-F238E27FC236}">
                    <a16:creationId xmlns:a16="http://schemas.microsoft.com/office/drawing/2014/main" id="{D54385A5-672F-4DD6-BEF6-BBA88EEF0C83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rcRect l="936" t="11538" r="48022" b="10140"/>
              <a:stretch/>
            </p:blipFill>
            <p:spPr>
              <a:xfrm flipH="1">
                <a:off x="1359815" y="5850198"/>
                <a:ext cx="204960" cy="1007802"/>
              </a:xfrm>
              <a:prstGeom prst="rect">
                <a:avLst/>
              </a:prstGeom>
            </p:spPr>
          </p:pic>
          <p:pic>
            <p:nvPicPr>
              <p:cNvPr id="67" name="Gráfico 66">
                <a:extLst>
                  <a:ext uri="{FF2B5EF4-FFF2-40B4-BE49-F238E27FC236}">
                    <a16:creationId xmlns:a16="http://schemas.microsoft.com/office/drawing/2014/main" id="{E32E6114-A0E5-471F-943E-D91EB0ED72E5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rcRect l="936" t="11538" r="48022" b="10140"/>
              <a:stretch/>
            </p:blipFill>
            <p:spPr>
              <a:xfrm flipH="1">
                <a:off x="1831484" y="6186132"/>
                <a:ext cx="204960" cy="671868"/>
              </a:xfrm>
              <a:prstGeom prst="rect">
                <a:avLst/>
              </a:prstGeom>
            </p:spPr>
          </p:pic>
          <p:pic>
            <p:nvPicPr>
              <p:cNvPr id="68" name="Gráfico 67">
                <a:extLst>
                  <a:ext uri="{FF2B5EF4-FFF2-40B4-BE49-F238E27FC236}">
                    <a16:creationId xmlns:a16="http://schemas.microsoft.com/office/drawing/2014/main" id="{5BB73BC3-EE23-4C28-9B79-B898928DCD98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rcRect l="936" t="11538" r="48022" b="10140"/>
              <a:stretch/>
            </p:blipFill>
            <p:spPr>
              <a:xfrm flipH="1">
                <a:off x="2303153" y="6534000"/>
                <a:ext cx="98841" cy="324000"/>
              </a:xfrm>
              <a:prstGeom prst="rect">
                <a:avLst/>
              </a:prstGeom>
            </p:spPr>
          </p:pic>
        </p:grpSp>
        <p:grpSp>
          <p:nvGrpSpPr>
            <p:cNvPr id="45" name="Grupo 44">
              <a:extLst>
                <a:ext uri="{FF2B5EF4-FFF2-40B4-BE49-F238E27FC236}">
                  <a16:creationId xmlns:a16="http://schemas.microsoft.com/office/drawing/2014/main" id="{4AF2CB38-AA36-4D99-8A73-81C6599B56B8}"/>
                </a:ext>
              </a:extLst>
            </p:cNvPr>
            <p:cNvGrpSpPr/>
            <p:nvPr/>
          </p:nvGrpSpPr>
          <p:grpSpPr>
            <a:xfrm>
              <a:off x="4449260" y="5850198"/>
              <a:ext cx="1513848" cy="1007802"/>
              <a:chOff x="888146" y="5850198"/>
              <a:chExt cx="1513848" cy="1007802"/>
            </a:xfrm>
          </p:grpSpPr>
          <p:pic>
            <p:nvPicPr>
              <p:cNvPr id="61" name="Gráfico 60">
                <a:extLst>
                  <a:ext uri="{FF2B5EF4-FFF2-40B4-BE49-F238E27FC236}">
                    <a16:creationId xmlns:a16="http://schemas.microsoft.com/office/drawing/2014/main" id="{036135A6-CB25-4405-80C8-E2A9010F7E4C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rcRect l="936" t="11538" r="48022" b="10140"/>
              <a:stretch/>
            </p:blipFill>
            <p:spPr>
              <a:xfrm flipH="1">
                <a:off x="888146" y="6186132"/>
                <a:ext cx="204960" cy="671868"/>
              </a:xfrm>
              <a:prstGeom prst="rect">
                <a:avLst/>
              </a:prstGeom>
            </p:spPr>
          </p:pic>
          <p:pic>
            <p:nvPicPr>
              <p:cNvPr id="62" name="Gráfico 61">
                <a:extLst>
                  <a:ext uri="{FF2B5EF4-FFF2-40B4-BE49-F238E27FC236}">
                    <a16:creationId xmlns:a16="http://schemas.microsoft.com/office/drawing/2014/main" id="{46F0F3E7-59E7-48E4-8144-743F7631EB3A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rcRect l="936" t="11538" r="48022" b="10140"/>
              <a:stretch/>
            </p:blipFill>
            <p:spPr>
              <a:xfrm flipH="1">
                <a:off x="1359815" y="5850198"/>
                <a:ext cx="204960" cy="1007802"/>
              </a:xfrm>
              <a:prstGeom prst="rect">
                <a:avLst/>
              </a:prstGeom>
            </p:spPr>
          </p:pic>
          <p:pic>
            <p:nvPicPr>
              <p:cNvPr id="63" name="Gráfico 62">
                <a:extLst>
                  <a:ext uri="{FF2B5EF4-FFF2-40B4-BE49-F238E27FC236}">
                    <a16:creationId xmlns:a16="http://schemas.microsoft.com/office/drawing/2014/main" id="{64249D79-5595-4A0E-87C4-C3279067E978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rcRect l="936" t="11538" r="48022" b="10140"/>
              <a:stretch/>
            </p:blipFill>
            <p:spPr>
              <a:xfrm flipH="1">
                <a:off x="1831484" y="6186132"/>
                <a:ext cx="204960" cy="671868"/>
              </a:xfrm>
              <a:prstGeom prst="rect">
                <a:avLst/>
              </a:prstGeom>
            </p:spPr>
          </p:pic>
          <p:pic>
            <p:nvPicPr>
              <p:cNvPr id="64" name="Gráfico 63">
                <a:extLst>
                  <a:ext uri="{FF2B5EF4-FFF2-40B4-BE49-F238E27FC236}">
                    <a16:creationId xmlns:a16="http://schemas.microsoft.com/office/drawing/2014/main" id="{2C230E82-2466-4176-B694-D7503A3F593D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rcRect l="936" t="11538" r="48022" b="10140"/>
              <a:stretch/>
            </p:blipFill>
            <p:spPr>
              <a:xfrm flipH="1">
                <a:off x="2303153" y="6534000"/>
                <a:ext cx="98841" cy="324000"/>
              </a:xfrm>
              <a:prstGeom prst="rect">
                <a:avLst/>
              </a:prstGeom>
            </p:spPr>
          </p:pic>
        </p:grpSp>
        <p:grpSp>
          <p:nvGrpSpPr>
            <p:cNvPr id="46" name="Grupo 45">
              <a:extLst>
                <a:ext uri="{FF2B5EF4-FFF2-40B4-BE49-F238E27FC236}">
                  <a16:creationId xmlns:a16="http://schemas.microsoft.com/office/drawing/2014/main" id="{83B21412-0296-46B7-A052-DEE4B1DB1E5E}"/>
                </a:ext>
              </a:extLst>
            </p:cNvPr>
            <p:cNvGrpSpPr/>
            <p:nvPr/>
          </p:nvGrpSpPr>
          <p:grpSpPr>
            <a:xfrm>
              <a:off x="863979" y="5850198"/>
              <a:ext cx="1513848" cy="1007802"/>
              <a:chOff x="888146" y="5850198"/>
              <a:chExt cx="1513848" cy="1007802"/>
            </a:xfrm>
          </p:grpSpPr>
          <p:pic>
            <p:nvPicPr>
              <p:cNvPr id="57" name="Gráfico 56">
                <a:extLst>
                  <a:ext uri="{FF2B5EF4-FFF2-40B4-BE49-F238E27FC236}">
                    <a16:creationId xmlns:a16="http://schemas.microsoft.com/office/drawing/2014/main" id="{B29D92ED-AF0F-442E-B242-2C76160FEA24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rcRect l="936" t="11538" r="48022" b="10140"/>
              <a:stretch/>
            </p:blipFill>
            <p:spPr>
              <a:xfrm flipH="1">
                <a:off x="888146" y="6186132"/>
                <a:ext cx="204960" cy="671868"/>
              </a:xfrm>
              <a:prstGeom prst="rect">
                <a:avLst/>
              </a:prstGeom>
            </p:spPr>
          </p:pic>
          <p:pic>
            <p:nvPicPr>
              <p:cNvPr id="58" name="Gráfico 57">
                <a:extLst>
                  <a:ext uri="{FF2B5EF4-FFF2-40B4-BE49-F238E27FC236}">
                    <a16:creationId xmlns:a16="http://schemas.microsoft.com/office/drawing/2014/main" id="{B00B2443-0ED6-4F05-821A-68A731964E9F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rcRect l="936" t="11538" r="48022" b="10140"/>
              <a:stretch/>
            </p:blipFill>
            <p:spPr>
              <a:xfrm flipH="1">
                <a:off x="1359815" y="5850198"/>
                <a:ext cx="204960" cy="1007802"/>
              </a:xfrm>
              <a:prstGeom prst="rect">
                <a:avLst/>
              </a:prstGeom>
            </p:spPr>
          </p:pic>
          <p:pic>
            <p:nvPicPr>
              <p:cNvPr id="59" name="Gráfico 58">
                <a:extLst>
                  <a:ext uri="{FF2B5EF4-FFF2-40B4-BE49-F238E27FC236}">
                    <a16:creationId xmlns:a16="http://schemas.microsoft.com/office/drawing/2014/main" id="{30756588-6CF6-405F-9E5F-B186A9CEF23B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rcRect l="936" t="11538" r="48022" b="10140"/>
              <a:stretch/>
            </p:blipFill>
            <p:spPr>
              <a:xfrm flipH="1">
                <a:off x="1831484" y="6186132"/>
                <a:ext cx="204960" cy="671868"/>
              </a:xfrm>
              <a:prstGeom prst="rect">
                <a:avLst/>
              </a:prstGeom>
            </p:spPr>
          </p:pic>
          <p:pic>
            <p:nvPicPr>
              <p:cNvPr id="60" name="Gráfico 59">
                <a:extLst>
                  <a:ext uri="{FF2B5EF4-FFF2-40B4-BE49-F238E27FC236}">
                    <a16:creationId xmlns:a16="http://schemas.microsoft.com/office/drawing/2014/main" id="{D01C554B-42E7-4285-B602-06E22F92E1CC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rcRect l="936" t="11538" r="48022" b="10140"/>
              <a:stretch/>
            </p:blipFill>
            <p:spPr>
              <a:xfrm flipH="1">
                <a:off x="2303153" y="6534000"/>
                <a:ext cx="98841" cy="324000"/>
              </a:xfrm>
              <a:prstGeom prst="rect">
                <a:avLst/>
              </a:prstGeom>
            </p:spPr>
          </p:pic>
        </p:grpSp>
        <p:grpSp>
          <p:nvGrpSpPr>
            <p:cNvPr id="47" name="Grupo 46">
              <a:extLst>
                <a:ext uri="{FF2B5EF4-FFF2-40B4-BE49-F238E27FC236}">
                  <a16:creationId xmlns:a16="http://schemas.microsoft.com/office/drawing/2014/main" id="{C75579B3-3CFE-4DDB-8434-EC36DCD28B64}"/>
                </a:ext>
              </a:extLst>
            </p:cNvPr>
            <p:cNvGrpSpPr/>
            <p:nvPr/>
          </p:nvGrpSpPr>
          <p:grpSpPr>
            <a:xfrm>
              <a:off x="8008528" y="5850198"/>
              <a:ext cx="1513848" cy="1007802"/>
              <a:chOff x="888146" y="5850198"/>
              <a:chExt cx="1513848" cy="1007802"/>
            </a:xfrm>
          </p:grpSpPr>
          <p:pic>
            <p:nvPicPr>
              <p:cNvPr id="53" name="Gráfico 52">
                <a:extLst>
                  <a:ext uri="{FF2B5EF4-FFF2-40B4-BE49-F238E27FC236}">
                    <a16:creationId xmlns:a16="http://schemas.microsoft.com/office/drawing/2014/main" id="{42F9C5A6-1BFD-4EE3-A6D7-ADB573C9A7F0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rcRect l="936" t="11538" r="48022" b="10140"/>
              <a:stretch/>
            </p:blipFill>
            <p:spPr>
              <a:xfrm flipH="1">
                <a:off x="888146" y="6186132"/>
                <a:ext cx="204960" cy="671868"/>
              </a:xfrm>
              <a:prstGeom prst="rect">
                <a:avLst/>
              </a:prstGeom>
            </p:spPr>
          </p:pic>
          <p:pic>
            <p:nvPicPr>
              <p:cNvPr id="54" name="Gráfico 53">
                <a:extLst>
                  <a:ext uri="{FF2B5EF4-FFF2-40B4-BE49-F238E27FC236}">
                    <a16:creationId xmlns:a16="http://schemas.microsoft.com/office/drawing/2014/main" id="{02DF4BCB-6B2B-47B2-9B4A-7861F17A4259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rcRect l="936" t="11538" r="48022" b="10140"/>
              <a:stretch/>
            </p:blipFill>
            <p:spPr>
              <a:xfrm flipH="1">
                <a:off x="1359815" y="5850198"/>
                <a:ext cx="204960" cy="1007802"/>
              </a:xfrm>
              <a:prstGeom prst="rect">
                <a:avLst/>
              </a:prstGeom>
            </p:spPr>
          </p:pic>
          <p:pic>
            <p:nvPicPr>
              <p:cNvPr id="55" name="Gráfico 54">
                <a:extLst>
                  <a:ext uri="{FF2B5EF4-FFF2-40B4-BE49-F238E27FC236}">
                    <a16:creationId xmlns:a16="http://schemas.microsoft.com/office/drawing/2014/main" id="{84E6EEDE-F2EB-48D0-B6CB-97173E3F8B7D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rcRect l="936" t="11538" r="48022" b="10140"/>
              <a:stretch/>
            </p:blipFill>
            <p:spPr>
              <a:xfrm flipH="1">
                <a:off x="1831484" y="6186132"/>
                <a:ext cx="204960" cy="671868"/>
              </a:xfrm>
              <a:prstGeom prst="rect">
                <a:avLst/>
              </a:prstGeom>
            </p:spPr>
          </p:pic>
          <p:pic>
            <p:nvPicPr>
              <p:cNvPr id="56" name="Gráfico 55">
                <a:extLst>
                  <a:ext uri="{FF2B5EF4-FFF2-40B4-BE49-F238E27FC236}">
                    <a16:creationId xmlns:a16="http://schemas.microsoft.com/office/drawing/2014/main" id="{7BAE98B4-2CA2-434C-910B-62C3C76BF4EC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rcRect l="936" t="11538" r="48022" b="10140"/>
              <a:stretch/>
            </p:blipFill>
            <p:spPr>
              <a:xfrm flipH="1">
                <a:off x="2303153" y="6534000"/>
                <a:ext cx="98841" cy="324000"/>
              </a:xfrm>
              <a:prstGeom prst="rect">
                <a:avLst/>
              </a:prstGeom>
            </p:spPr>
          </p:pic>
        </p:grpSp>
        <p:grpSp>
          <p:nvGrpSpPr>
            <p:cNvPr id="48" name="Grupo 47">
              <a:extLst>
                <a:ext uri="{FF2B5EF4-FFF2-40B4-BE49-F238E27FC236}">
                  <a16:creationId xmlns:a16="http://schemas.microsoft.com/office/drawing/2014/main" id="{AE7E977B-DC46-4E41-ACAA-8DB914336DC3}"/>
                </a:ext>
              </a:extLst>
            </p:cNvPr>
            <p:cNvGrpSpPr/>
            <p:nvPr/>
          </p:nvGrpSpPr>
          <p:grpSpPr>
            <a:xfrm>
              <a:off x="9748250" y="5850198"/>
              <a:ext cx="1513848" cy="1007802"/>
              <a:chOff x="888146" y="5850198"/>
              <a:chExt cx="1513848" cy="1007802"/>
            </a:xfrm>
          </p:grpSpPr>
          <p:pic>
            <p:nvPicPr>
              <p:cNvPr id="49" name="Gráfico 48">
                <a:extLst>
                  <a:ext uri="{FF2B5EF4-FFF2-40B4-BE49-F238E27FC236}">
                    <a16:creationId xmlns:a16="http://schemas.microsoft.com/office/drawing/2014/main" id="{C738D40D-E047-40EA-B5B9-57EB81958B4E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rcRect l="936" t="11538" r="48022" b="10140"/>
              <a:stretch/>
            </p:blipFill>
            <p:spPr>
              <a:xfrm flipH="1">
                <a:off x="888146" y="6186132"/>
                <a:ext cx="204960" cy="671868"/>
              </a:xfrm>
              <a:prstGeom prst="rect">
                <a:avLst/>
              </a:prstGeom>
            </p:spPr>
          </p:pic>
          <p:pic>
            <p:nvPicPr>
              <p:cNvPr id="50" name="Gráfico 49">
                <a:extLst>
                  <a:ext uri="{FF2B5EF4-FFF2-40B4-BE49-F238E27FC236}">
                    <a16:creationId xmlns:a16="http://schemas.microsoft.com/office/drawing/2014/main" id="{6D6BFA12-6158-4555-93F9-5B86E3A9442F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rcRect l="936" t="11538" r="48022" b="10140"/>
              <a:stretch/>
            </p:blipFill>
            <p:spPr>
              <a:xfrm flipH="1">
                <a:off x="1359815" y="5850198"/>
                <a:ext cx="204960" cy="1007802"/>
              </a:xfrm>
              <a:prstGeom prst="rect">
                <a:avLst/>
              </a:prstGeom>
            </p:spPr>
          </p:pic>
          <p:pic>
            <p:nvPicPr>
              <p:cNvPr id="51" name="Gráfico 50">
                <a:extLst>
                  <a:ext uri="{FF2B5EF4-FFF2-40B4-BE49-F238E27FC236}">
                    <a16:creationId xmlns:a16="http://schemas.microsoft.com/office/drawing/2014/main" id="{C17224F1-B0EB-4D0E-95FF-B2622513D99E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rcRect l="936" t="11538" r="48022" b="10140"/>
              <a:stretch/>
            </p:blipFill>
            <p:spPr>
              <a:xfrm flipH="1">
                <a:off x="1831484" y="6186132"/>
                <a:ext cx="204960" cy="671868"/>
              </a:xfrm>
              <a:prstGeom prst="rect">
                <a:avLst/>
              </a:prstGeom>
            </p:spPr>
          </p:pic>
          <p:pic>
            <p:nvPicPr>
              <p:cNvPr id="52" name="Gráfico 51">
                <a:extLst>
                  <a:ext uri="{FF2B5EF4-FFF2-40B4-BE49-F238E27FC236}">
                    <a16:creationId xmlns:a16="http://schemas.microsoft.com/office/drawing/2014/main" id="{91D81E36-E3B7-4623-840F-A7C964D32E84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rcRect l="936" t="11538" r="48022" b="10140"/>
              <a:stretch/>
            </p:blipFill>
            <p:spPr>
              <a:xfrm flipH="1">
                <a:off x="2303153" y="6534000"/>
                <a:ext cx="98841" cy="324000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12693728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89975C-6748-4975-B590-BCA2A562F8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1980" y="321258"/>
            <a:ext cx="7479018" cy="950495"/>
          </a:xfrm>
        </p:spPr>
        <p:txBody>
          <a:bodyPr>
            <a:noAutofit/>
          </a:bodyPr>
          <a:lstStyle/>
          <a:p>
            <a:pPr algn="ctr"/>
            <a:r>
              <a:rPr lang="es-MX" sz="4000" b="1" dirty="0">
                <a:solidFill>
                  <a:srgbClr val="7030A0"/>
                </a:solidFill>
              </a:rPr>
              <a:t>Métrica de Gobierno Abierto (MGA)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8B55D7B-CF75-499B-9314-D5AF3FC9C0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17199" y="1446835"/>
            <a:ext cx="10889791" cy="5242723"/>
          </a:xfrm>
        </p:spPr>
        <p:txBody>
          <a:bodyPr anchor="t">
            <a:noAutofit/>
          </a:bodyPr>
          <a:lstStyle/>
          <a:p>
            <a:pPr algn="just">
              <a:lnSpc>
                <a:spcPct val="100000"/>
              </a:lnSpc>
            </a:pPr>
            <a:r>
              <a:rPr lang="es-ES" sz="3200" dirty="0"/>
              <a:t>La MGA es una herramienta que permite medir y comparar el nivel de apertura de distintos sujetos obligados en todo el país, en los tres poderes públicos y los tres ámbitos de gobierno. </a:t>
            </a:r>
          </a:p>
          <a:p>
            <a:pPr algn="just">
              <a:lnSpc>
                <a:spcPct val="100000"/>
              </a:lnSpc>
            </a:pPr>
            <a:r>
              <a:rPr lang="es-ES" sz="3200" dirty="0"/>
              <a:t>La MGA ha concentrado su evaluación en dos aspectos centrales: la transparencia y la participación ciudadana. La primera es entendida como </a:t>
            </a:r>
            <a:r>
              <a:rPr lang="es-ES" sz="3200" b="1" dirty="0"/>
              <a:t>qué tanto pueden las personas conocer lo que hacen sus gobiernos</a:t>
            </a:r>
            <a:r>
              <a:rPr lang="es-ES" sz="3200" dirty="0"/>
              <a:t>, mientras que la segunda se enfoca en la </a:t>
            </a:r>
            <a:r>
              <a:rPr lang="es-ES" sz="3200" b="1" dirty="0"/>
              <a:t>medida en que las personas se pueden involucrar en la toma de decisiones públicas</a:t>
            </a:r>
            <a:r>
              <a:rPr lang="es-ES" sz="3200" dirty="0"/>
              <a:t>. </a:t>
            </a:r>
          </a:p>
        </p:txBody>
      </p:sp>
      <p:pic>
        <p:nvPicPr>
          <p:cNvPr id="5" name="Gráfico 4">
            <a:extLst>
              <a:ext uri="{FF2B5EF4-FFF2-40B4-BE49-F238E27FC236}">
                <a16:creationId xmlns:a16="http://schemas.microsoft.com/office/drawing/2014/main" id="{89365FAB-DCFE-4615-82CF-1B246A8B9C2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936" t="11538" r="48022" b="10140"/>
          <a:stretch/>
        </p:blipFill>
        <p:spPr>
          <a:xfrm>
            <a:off x="-8878" y="0"/>
            <a:ext cx="63031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69198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89975C-6748-4975-B590-BCA2A562F8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1980" y="321258"/>
            <a:ext cx="7479018" cy="950495"/>
          </a:xfrm>
        </p:spPr>
        <p:txBody>
          <a:bodyPr>
            <a:noAutofit/>
          </a:bodyPr>
          <a:lstStyle/>
          <a:p>
            <a:pPr algn="ctr"/>
            <a:r>
              <a:rPr lang="es-MX" sz="3600" b="1" dirty="0">
                <a:solidFill>
                  <a:srgbClr val="932F85"/>
                </a:solidFill>
              </a:rPr>
              <a:t>Estructura de la Métrica de Gobierno Abierto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8B55D7B-CF75-499B-9314-D5AF3FC9C0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66593" y="1294019"/>
            <a:ext cx="10889791" cy="5242723"/>
          </a:xfrm>
        </p:spPr>
        <p:txBody>
          <a:bodyPr anchor="t">
            <a:noAutofit/>
          </a:bodyPr>
          <a:lstStyle/>
          <a:p>
            <a:pPr algn="just">
              <a:lnSpc>
                <a:spcPct val="100000"/>
              </a:lnSpc>
            </a:pPr>
            <a:r>
              <a:rPr lang="es-ES" sz="2600" dirty="0"/>
              <a:t>La MGA mide la </a:t>
            </a:r>
            <a:r>
              <a:rPr lang="es-ES" sz="2600" b="1" dirty="0"/>
              <a:t>transparencia</a:t>
            </a:r>
            <a:r>
              <a:rPr lang="es-ES" sz="2600" dirty="0"/>
              <a:t> desde dos perspectivas:</a:t>
            </a:r>
          </a:p>
          <a:p>
            <a:pPr marL="514350" indent="-514350" algn="just">
              <a:lnSpc>
                <a:spcPct val="100000"/>
              </a:lnSpc>
              <a:buAutoNum type="alphaLcParenR"/>
            </a:pPr>
            <a:r>
              <a:rPr lang="es-ES" sz="2600" dirty="0"/>
              <a:t>Gubernamental: La institución hace pública información relevante, completa y de manera oportuna sobre sus decisiones y actividades.</a:t>
            </a:r>
          </a:p>
          <a:p>
            <a:pPr marL="514350" indent="-514350" algn="just">
              <a:lnSpc>
                <a:spcPct val="100000"/>
              </a:lnSpc>
              <a:buFont typeface="Arial" panose="020B0604020202020204" pitchFamily="34" charset="0"/>
              <a:buAutoNum type="alphaLcParenR"/>
            </a:pPr>
            <a:r>
              <a:rPr lang="es-ES" sz="2600" dirty="0"/>
              <a:t>Ciudadana: Una persona puede obtener información oportuna y comprensible sobre las decisiones y actividades.</a:t>
            </a:r>
          </a:p>
          <a:p>
            <a:pPr algn="just">
              <a:lnSpc>
                <a:spcPct val="100000"/>
              </a:lnSpc>
            </a:pPr>
            <a:endParaRPr lang="es-ES" sz="2600" dirty="0"/>
          </a:p>
          <a:p>
            <a:pPr algn="just">
              <a:lnSpc>
                <a:spcPct val="100000"/>
              </a:lnSpc>
            </a:pPr>
            <a:r>
              <a:rPr lang="es-ES" sz="2600" dirty="0"/>
              <a:t>Mide la </a:t>
            </a:r>
            <a:r>
              <a:rPr lang="es-ES" sz="2600" b="1" dirty="0"/>
              <a:t>participación</a:t>
            </a:r>
            <a:r>
              <a:rPr lang="es-ES" sz="2600" dirty="0"/>
              <a:t> desde dos perspectivas:</a:t>
            </a:r>
          </a:p>
          <a:p>
            <a:pPr marL="514350" indent="-514350" algn="just">
              <a:lnSpc>
                <a:spcPct val="100000"/>
              </a:lnSpc>
              <a:buAutoNum type="alphaLcParenR"/>
            </a:pPr>
            <a:r>
              <a:rPr lang="es-ES" sz="2600" dirty="0"/>
              <a:t>Gubernamental: La institución cuenta con mecanismos para involucrar a la ciudadanía en sus decisiones y actividades.</a:t>
            </a:r>
          </a:p>
          <a:p>
            <a:pPr marL="514350" indent="-514350" algn="just">
              <a:lnSpc>
                <a:spcPct val="100000"/>
              </a:lnSpc>
              <a:buAutoNum type="alphaLcParenR"/>
            </a:pPr>
            <a:r>
              <a:rPr lang="es-ES" sz="2600" dirty="0"/>
              <a:t>Ciudadana: Una persona puede activar un mecanismo que le permite incidir en las decisiones y actividades.</a:t>
            </a:r>
          </a:p>
        </p:txBody>
      </p:sp>
      <p:pic>
        <p:nvPicPr>
          <p:cNvPr id="5" name="Gráfico 4">
            <a:extLst>
              <a:ext uri="{FF2B5EF4-FFF2-40B4-BE49-F238E27FC236}">
                <a16:creationId xmlns:a16="http://schemas.microsoft.com/office/drawing/2014/main" id="{89365FAB-DCFE-4615-82CF-1B246A8B9C2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936" t="11538" r="48022" b="10140"/>
          <a:stretch/>
        </p:blipFill>
        <p:spPr>
          <a:xfrm>
            <a:off x="-8878" y="0"/>
            <a:ext cx="63031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94530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áfico 10">
            <a:extLst>
              <a:ext uri="{FF2B5EF4-FFF2-40B4-BE49-F238E27FC236}">
                <a16:creationId xmlns:a16="http://schemas.microsoft.com/office/drawing/2014/main" id="{48487C0C-7663-4910-BFEF-24A6507BDD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-1162938"/>
            <a:ext cx="12192000" cy="520700"/>
          </a:xfrm>
          <a:prstGeom prst="rect">
            <a:avLst/>
          </a:prstGeom>
        </p:spPr>
      </p:pic>
      <p:pic>
        <p:nvPicPr>
          <p:cNvPr id="15" name="Gráfico 14">
            <a:extLst>
              <a:ext uri="{FF2B5EF4-FFF2-40B4-BE49-F238E27FC236}">
                <a16:creationId xmlns:a16="http://schemas.microsoft.com/office/drawing/2014/main" id="{50E19797-36C0-44DA-B6BB-8A90BF13E07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936" t="11538" r="48022" b="10140"/>
          <a:stretch/>
        </p:blipFill>
        <p:spPr>
          <a:xfrm>
            <a:off x="-8878" y="0"/>
            <a:ext cx="630315" cy="6858000"/>
          </a:xfrm>
          <a:prstGeom prst="rect">
            <a:avLst/>
          </a:prstGeom>
        </p:spPr>
      </p:pic>
      <p:sp>
        <p:nvSpPr>
          <p:cNvPr id="10" name="Título 1">
            <a:extLst>
              <a:ext uri="{FF2B5EF4-FFF2-40B4-BE49-F238E27FC236}">
                <a16:creationId xmlns:a16="http://schemas.microsoft.com/office/drawing/2014/main" id="{4A50BBBE-788E-43C3-A6D6-AC95E5DC9743}"/>
              </a:ext>
            </a:extLst>
          </p:cNvPr>
          <p:cNvSpPr txBox="1">
            <a:spLocks/>
          </p:cNvSpPr>
          <p:nvPr/>
        </p:nvSpPr>
        <p:spPr>
          <a:xfrm>
            <a:off x="1814522" y="433553"/>
            <a:ext cx="8562955" cy="95049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sz="3200" b="1" dirty="0">
                <a:solidFill>
                  <a:srgbClr val="7030A0"/>
                </a:solidFill>
              </a:rPr>
              <a:t>Índice de Gobierno Abierto 2023 y sus dimensiones</a:t>
            </a:r>
          </a:p>
          <a:p>
            <a:pPr algn="ctr"/>
            <a:r>
              <a:rPr lang="es-ES" sz="3200" b="1" i="1" dirty="0">
                <a:solidFill>
                  <a:srgbClr val="7030A0"/>
                </a:solidFill>
              </a:rPr>
              <a:t>Nacional</a:t>
            </a:r>
            <a:endParaRPr lang="es-MX" sz="3200" b="1" i="1" dirty="0">
              <a:solidFill>
                <a:srgbClr val="7030A0"/>
              </a:solidFill>
            </a:endParaRPr>
          </a:p>
        </p:txBody>
      </p:sp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96C17315-A16A-497D-BFCA-BB7352C121C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26846304"/>
              </p:ext>
            </p:extLst>
          </p:nvPr>
        </p:nvGraphicFramePr>
        <p:xfrm>
          <a:off x="1814522" y="1956121"/>
          <a:ext cx="8562955" cy="42802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67917512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áfico 10">
            <a:extLst>
              <a:ext uri="{FF2B5EF4-FFF2-40B4-BE49-F238E27FC236}">
                <a16:creationId xmlns:a16="http://schemas.microsoft.com/office/drawing/2014/main" id="{48487C0C-7663-4910-BFEF-24A6507BDD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-1162938"/>
            <a:ext cx="12192000" cy="520700"/>
          </a:xfrm>
          <a:prstGeom prst="rect">
            <a:avLst/>
          </a:prstGeom>
        </p:spPr>
      </p:pic>
      <p:pic>
        <p:nvPicPr>
          <p:cNvPr id="15" name="Gráfico 14">
            <a:extLst>
              <a:ext uri="{FF2B5EF4-FFF2-40B4-BE49-F238E27FC236}">
                <a16:creationId xmlns:a16="http://schemas.microsoft.com/office/drawing/2014/main" id="{50E19797-36C0-44DA-B6BB-8A90BF13E07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936" t="11538" r="48022" b="10140"/>
          <a:stretch/>
        </p:blipFill>
        <p:spPr>
          <a:xfrm>
            <a:off x="-8878" y="0"/>
            <a:ext cx="630315" cy="6858000"/>
          </a:xfrm>
          <a:prstGeom prst="rect">
            <a:avLst/>
          </a:prstGeom>
        </p:spPr>
      </p:pic>
      <p:sp>
        <p:nvSpPr>
          <p:cNvPr id="10" name="Título 1">
            <a:extLst>
              <a:ext uri="{FF2B5EF4-FFF2-40B4-BE49-F238E27FC236}">
                <a16:creationId xmlns:a16="http://schemas.microsoft.com/office/drawing/2014/main" id="{4A50BBBE-788E-43C3-A6D6-AC95E5DC9743}"/>
              </a:ext>
            </a:extLst>
          </p:cNvPr>
          <p:cNvSpPr txBox="1">
            <a:spLocks/>
          </p:cNvSpPr>
          <p:nvPr/>
        </p:nvSpPr>
        <p:spPr>
          <a:xfrm>
            <a:off x="1814522" y="433553"/>
            <a:ext cx="8562955" cy="95049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sz="2800" b="1" dirty="0">
                <a:solidFill>
                  <a:srgbClr val="7030A0"/>
                </a:solidFill>
              </a:rPr>
              <a:t>Evolución del Índice de Gobierno Abierto 2017-2023</a:t>
            </a:r>
          </a:p>
          <a:p>
            <a:pPr algn="ctr"/>
            <a:r>
              <a:rPr lang="es-ES" sz="2800" b="1" i="1" dirty="0">
                <a:solidFill>
                  <a:srgbClr val="7030A0"/>
                </a:solidFill>
              </a:rPr>
              <a:t>Nacional</a:t>
            </a:r>
            <a:endParaRPr lang="es-MX" sz="2800" b="1" i="1" dirty="0">
              <a:solidFill>
                <a:srgbClr val="7030A0"/>
              </a:solidFill>
            </a:endParaRP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EDA42FEC-9DF0-4D2F-9DA8-8A214775AEE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83172052"/>
              </p:ext>
            </p:extLst>
          </p:nvPr>
        </p:nvGraphicFramePr>
        <p:xfrm>
          <a:off x="1428750" y="1692322"/>
          <a:ext cx="9939835" cy="49433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97149926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áfico 10">
            <a:extLst>
              <a:ext uri="{FF2B5EF4-FFF2-40B4-BE49-F238E27FC236}">
                <a16:creationId xmlns:a16="http://schemas.microsoft.com/office/drawing/2014/main" id="{48487C0C-7663-4910-BFEF-24A6507BDD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-1162938"/>
            <a:ext cx="12192000" cy="520700"/>
          </a:xfrm>
          <a:prstGeom prst="rect">
            <a:avLst/>
          </a:prstGeom>
        </p:spPr>
      </p:pic>
      <p:pic>
        <p:nvPicPr>
          <p:cNvPr id="15" name="Gráfico 14">
            <a:extLst>
              <a:ext uri="{FF2B5EF4-FFF2-40B4-BE49-F238E27FC236}">
                <a16:creationId xmlns:a16="http://schemas.microsoft.com/office/drawing/2014/main" id="{50E19797-36C0-44DA-B6BB-8A90BF13E07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936" t="11538" r="48022" b="10140"/>
          <a:stretch/>
        </p:blipFill>
        <p:spPr>
          <a:xfrm>
            <a:off x="-8878" y="0"/>
            <a:ext cx="630315" cy="6858000"/>
          </a:xfrm>
          <a:prstGeom prst="rect">
            <a:avLst/>
          </a:prstGeom>
        </p:spPr>
      </p:pic>
      <p:sp>
        <p:nvSpPr>
          <p:cNvPr id="10" name="Título 1">
            <a:extLst>
              <a:ext uri="{FF2B5EF4-FFF2-40B4-BE49-F238E27FC236}">
                <a16:creationId xmlns:a16="http://schemas.microsoft.com/office/drawing/2014/main" id="{4A50BBBE-788E-43C3-A6D6-AC95E5DC9743}"/>
              </a:ext>
            </a:extLst>
          </p:cNvPr>
          <p:cNvSpPr txBox="1">
            <a:spLocks/>
          </p:cNvSpPr>
          <p:nvPr/>
        </p:nvSpPr>
        <p:spPr>
          <a:xfrm>
            <a:off x="1814522" y="250897"/>
            <a:ext cx="8562955" cy="95049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sz="3200" b="1" dirty="0">
                <a:solidFill>
                  <a:srgbClr val="7030A0"/>
                </a:solidFill>
              </a:rPr>
              <a:t>Índice de Gobierno Abierto 2023</a:t>
            </a:r>
            <a:endParaRPr lang="es-MX" sz="3200" b="1" dirty="0">
              <a:solidFill>
                <a:srgbClr val="7030A0"/>
              </a:solidFill>
            </a:endParaRP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F00AEE00-44C9-465A-B4B3-15969E4514A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31407377"/>
              </p:ext>
            </p:extLst>
          </p:nvPr>
        </p:nvGraphicFramePr>
        <p:xfrm>
          <a:off x="621437" y="893135"/>
          <a:ext cx="11570563" cy="59648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76584449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áfico 10">
            <a:extLst>
              <a:ext uri="{FF2B5EF4-FFF2-40B4-BE49-F238E27FC236}">
                <a16:creationId xmlns:a16="http://schemas.microsoft.com/office/drawing/2014/main" id="{48487C0C-7663-4910-BFEF-24A6507BDD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-1162938"/>
            <a:ext cx="12192000" cy="520700"/>
          </a:xfrm>
          <a:prstGeom prst="rect">
            <a:avLst/>
          </a:prstGeom>
        </p:spPr>
      </p:pic>
      <p:pic>
        <p:nvPicPr>
          <p:cNvPr id="15" name="Gráfico 14">
            <a:extLst>
              <a:ext uri="{FF2B5EF4-FFF2-40B4-BE49-F238E27FC236}">
                <a16:creationId xmlns:a16="http://schemas.microsoft.com/office/drawing/2014/main" id="{50E19797-36C0-44DA-B6BB-8A90BF13E07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936" t="11538" r="48022" b="10140"/>
          <a:stretch/>
        </p:blipFill>
        <p:spPr>
          <a:xfrm>
            <a:off x="-8878" y="0"/>
            <a:ext cx="630315" cy="6858000"/>
          </a:xfrm>
          <a:prstGeom prst="rect">
            <a:avLst/>
          </a:prstGeom>
        </p:spPr>
      </p:pic>
      <p:sp>
        <p:nvSpPr>
          <p:cNvPr id="10" name="Título 1">
            <a:extLst>
              <a:ext uri="{FF2B5EF4-FFF2-40B4-BE49-F238E27FC236}">
                <a16:creationId xmlns:a16="http://schemas.microsoft.com/office/drawing/2014/main" id="{4A50BBBE-788E-43C3-A6D6-AC95E5DC9743}"/>
              </a:ext>
            </a:extLst>
          </p:cNvPr>
          <p:cNvSpPr txBox="1">
            <a:spLocks/>
          </p:cNvSpPr>
          <p:nvPr/>
        </p:nvSpPr>
        <p:spPr>
          <a:xfrm>
            <a:off x="1814522" y="433553"/>
            <a:ext cx="8948728" cy="95049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sz="3200" b="1" dirty="0">
                <a:solidFill>
                  <a:srgbClr val="7030A0"/>
                </a:solidFill>
              </a:rPr>
              <a:t>Evolución del Índice de Gobierno Abierto</a:t>
            </a:r>
          </a:p>
          <a:p>
            <a:pPr algn="ctr"/>
            <a:r>
              <a:rPr lang="es-ES" sz="3200" b="1" i="1" dirty="0">
                <a:solidFill>
                  <a:srgbClr val="7030A0"/>
                </a:solidFill>
              </a:rPr>
              <a:t>Oaxaca</a:t>
            </a:r>
            <a:endParaRPr lang="es-MX" sz="3200" b="1" i="1" dirty="0">
              <a:solidFill>
                <a:srgbClr val="7030A0"/>
              </a:solidFill>
            </a:endParaRP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534170F2-DB78-4E4A-AE2C-2732F1AD921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26366424"/>
              </p:ext>
            </p:extLst>
          </p:nvPr>
        </p:nvGraphicFramePr>
        <p:xfrm>
          <a:off x="1428750" y="1216971"/>
          <a:ext cx="1000125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65404855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áfico 10">
            <a:extLst>
              <a:ext uri="{FF2B5EF4-FFF2-40B4-BE49-F238E27FC236}">
                <a16:creationId xmlns:a16="http://schemas.microsoft.com/office/drawing/2014/main" id="{48487C0C-7663-4910-BFEF-24A6507BDD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-1162938"/>
            <a:ext cx="12192000" cy="520700"/>
          </a:xfrm>
          <a:prstGeom prst="rect">
            <a:avLst/>
          </a:prstGeom>
        </p:spPr>
      </p:pic>
      <p:pic>
        <p:nvPicPr>
          <p:cNvPr id="15" name="Gráfico 14">
            <a:extLst>
              <a:ext uri="{FF2B5EF4-FFF2-40B4-BE49-F238E27FC236}">
                <a16:creationId xmlns:a16="http://schemas.microsoft.com/office/drawing/2014/main" id="{50E19797-36C0-44DA-B6BB-8A90BF13E07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936" t="11538" r="48022" b="10140"/>
          <a:stretch/>
        </p:blipFill>
        <p:spPr>
          <a:xfrm>
            <a:off x="-8878" y="0"/>
            <a:ext cx="630315" cy="6858000"/>
          </a:xfrm>
          <a:prstGeom prst="rect">
            <a:avLst/>
          </a:prstGeom>
        </p:spPr>
      </p:pic>
      <p:sp>
        <p:nvSpPr>
          <p:cNvPr id="10" name="Título 1">
            <a:extLst>
              <a:ext uri="{FF2B5EF4-FFF2-40B4-BE49-F238E27FC236}">
                <a16:creationId xmlns:a16="http://schemas.microsoft.com/office/drawing/2014/main" id="{4A50BBBE-788E-43C3-A6D6-AC95E5DC9743}"/>
              </a:ext>
            </a:extLst>
          </p:cNvPr>
          <p:cNvSpPr txBox="1">
            <a:spLocks/>
          </p:cNvSpPr>
          <p:nvPr/>
        </p:nvSpPr>
        <p:spPr>
          <a:xfrm>
            <a:off x="1123950" y="321258"/>
            <a:ext cx="10515600" cy="95049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sz="3200" b="1" dirty="0">
                <a:solidFill>
                  <a:srgbClr val="7030A0"/>
                </a:solidFill>
              </a:rPr>
              <a:t>Evolución del Índice de Gobierno Abierto por componentes</a:t>
            </a:r>
          </a:p>
          <a:p>
            <a:pPr algn="ctr"/>
            <a:r>
              <a:rPr lang="es-ES" sz="3200" b="1" i="1" dirty="0">
                <a:solidFill>
                  <a:srgbClr val="7030A0"/>
                </a:solidFill>
              </a:rPr>
              <a:t>Oaxaca</a:t>
            </a:r>
            <a:endParaRPr lang="es-MX" sz="3200" b="1" i="1" dirty="0">
              <a:solidFill>
                <a:srgbClr val="7030A0"/>
              </a:solidFill>
            </a:endParaRPr>
          </a:p>
        </p:txBody>
      </p:sp>
      <p:graphicFrame>
        <p:nvGraphicFramePr>
          <p:cNvPr id="2" name="Tabla 2">
            <a:extLst>
              <a:ext uri="{FF2B5EF4-FFF2-40B4-BE49-F238E27FC236}">
                <a16:creationId xmlns:a16="http://schemas.microsoft.com/office/drawing/2014/main" id="{7ED98F6C-E02B-4D75-B4AD-0ED3A34AF0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1684065"/>
              </p:ext>
            </p:extLst>
          </p:nvPr>
        </p:nvGraphicFramePr>
        <p:xfrm>
          <a:off x="1123950" y="1911398"/>
          <a:ext cx="10515600" cy="35559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4042724826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4012359538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167554251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782512491"/>
                    </a:ext>
                  </a:extLst>
                </a:gridCol>
              </a:tblGrid>
              <a:tr h="1141213">
                <a:tc>
                  <a:txBody>
                    <a:bodyPr/>
                    <a:lstStyle/>
                    <a:p>
                      <a:pPr algn="ctr"/>
                      <a:r>
                        <a:rPr lang="es-ES" sz="2000" b="1" dirty="0">
                          <a:solidFill>
                            <a:schemeClr val="bg1"/>
                          </a:solidFill>
                        </a:rPr>
                        <a:t>Año</a:t>
                      </a:r>
                      <a:endParaRPr lang="es-MX" sz="2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b="1" dirty="0"/>
                        <a:t>Índice de Gobierno Abierto</a:t>
                      </a:r>
                      <a:endParaRPr lang="es-MX" sz="2000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b="1" dirty="0"/>
                        <a:t>Índice de Transparencia</a:t>
                      </a:r>
                      <a:endParaRPr lang="es-MX" sz="2000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b="1" dirty="0"/>
                        <a:t>Índice de Participación</a:t>
                      </a:r>
                      <a:endParaRPr lang="es-MX" sz="2000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8382000"/>
                  </a:ext>
                </a:extLst>
              </a:tr>
              <a:tr h="603685">
                <a:tc>
                  <a:txBody>
                    <a:bodyPr/>
                    <a:lstStyle/>
                    <a:p>
                      <a:pPr algn="ctr"/>
                      <a:r>
                        <a:rPr lang="es-ES" b="1" dirty="0"/>
                        <a:t>2017</a:t>
                      </a:r>
                      <a:endParaRPr lang="es-MX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0" dirty="0">
                          <a:solidFill>
                            <a:schemeClr val="tx1"/>
                          </a:solidFill>
                        </a:rPr>
                        <a:t>0.33</a:t>
                      </a:r>
                      <a:endParaRPr lang="es-MX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0" dirty="0">
                          <a:solidFill>
                            <a:schemeClr val="tx1"/>
                          </a:solidFill>
                        </a:rPr>
                        <a:t>0.42</a:t>
                      </a:r>
                      <a:endParaRPr lang="es-MX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0" dirty="0">
                          <a:solidFill>
                            <a:schemeClr val="tx1"/>
                          </a:solidFill>
                        </a:rPr>
                        <a:t>0.23</a:t>
                      </a:r>
                      <a:endParaRPr lang="es-MX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7452083"/>
                  </a:ext>
                </a:extLst>
              </a:tr>
              <a:tr h="603685">
                <a:tc>
                  <a:txBody>
                    <a:bodyPr/>
                    <a:lstStyle/>
                    <a:p>
                      <a:pPr algn="ctr"/>
                      <a:r>
                        <a:rPr lang="es-ES" b="1" dirty="0"/>
                        <a:t>2019</a:t>
                      </a:r>
                      <a:endParaRPr lang="es-MX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>
                          <a:solidFill>
                            <a:schemeClr val="tx1"/>
                          </a:solidFill>
                        </a:rPr>
                        <a:t>0.51</a:t>
                      </a:r>
                      <a:endParaRPr lang="es-MX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>
                          <a:solidFill>
                            <a:schemeClr val="tx1"/>
                          </a:solidFill>
                        </a:rPr>
                        <a:t>0.62</a:t>
                      </a:r>
                      <a:endParaRPr lang="es-MX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>
                          <a:solidFill>
                            <a:schemeClr val="tx1"/>
                          </a:solidFill>
                        </a:rPr>
                        <a:t>0.40</a:t>
                      </a:r>
                      <a:endParaRPr lang="es-MX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4112397"/>
                  </a:ext>
                </a:extLst>
              </a:tr>
              <a:tr h="603685">
                <a:tc>
                  <a:txBody>
                    <a:bodyPr/>
                    <a:lstStyle/>
                    <a:p>
                      <a:pPr algn="ctr"/>
                      <a:r>
                        <a:rPr lang="es-ES" b="1" dirty="0"/>
                        <a:t>2021</a:t>
                      </a:r>
                      <a:endParaRPr lang="es-MX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0" dirty="0">
                          <a:solidFill>
                            <a:schemeClr val="tx1"/>
                          </a:solidFill>
                        </a:rPr>
                        <a:t>0.37</a:t>
                      </a:r>
                      <a:endParaRPr lang="es-MX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0" dirty="0">
                          <a:solidFill>
                            <a:schemeClr val="tx1"/>
                          </a:solidFill>
                        </a:rPr>
                        <a:t>0.50</a:t>
                      </a:r>
                      <a:endParaRPr lang="es-MX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0" dirty="0">
                          <a:solidFill>
                            <a:schemeClr val="tx1"/>
                          </a:solidFill>
                        </a:rPr>
                        <a:t>0.24</a:t>
                      </a:r>
                      <a:endParaRPr lang="es-MX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8744556"/>
                  </a:ext>
                </a:extLst>
              </a:tr>
              <a:tr h="603685">
                <a:tc>
                  <a:txBody>
                    <a:bodyPr/>
                    <a:lstStyle/>
                    <a:p>
                      <a:pPr algn="ctr"/>
                      <a:r>
                        <a:rPr lang="es-ES" b="1" dirty="0"/>
                        <a:t>2023</a:t>
                      </a:r>
                      <a:endParaRPr lang="es-MX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0" dirty="0">
                          <a:solidFill>
                            <a:schemeClr val="tx1"/>
                          </a:solidFill>
                        </a:rPr>
                        <a:t>0.39</a:t>
                      </a:r>
                      <a:endParaRPr lang="es-MX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0" dirty="0">
                          <a:solidFill>
                            <a:schemeClr val="tx1"/>
                          </a:solidFill>
                        </a:rPr>
                        <a:t>0.52</a:t>
                      </a:r>
                      <a:endParaRPr lang="es-MX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0" dirty="0">
                          <a:solidFill>
                            <a:schemeClr val="tx1"/>
                          </a:solidFill>
                        </a:rPr>
                        <a:t>0.32</a:t>
                      </a:r>
                      <a:endParaRPr lang="es-MX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62582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633772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áfico 10">
            <a:extLst>
              <a:ext uri="{FF2B5EF4-FFF2-40B4-BE49-F238E27FC236}">
                <a16:creationId xmlns:a16="http://schemas.microsoft.com/office/drawing/2014/main" id="{48487C0C-7663-4910-BFEF-24A6507BDD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-1162938"/>
            <a:ext cx="12192000" cy="520700"/>
          </a:xfrm>
          <a:prstGeom prst="rect">
            <a:avLst/>
          </a:prstGeom>
        </p:spPr>
      </p:pic>
      <p:pic>
        <p:nvPicPr>
          <p:cNvPr id="15" name="Gráfico 14">
            <a:extLst>
              <a:ext uri="{FF2B5EF4-FFF2-40B4-BE49-F238E27FC236}">
                <a16:creationId xmlns:a16="http://schemas.microsoft.com/office/drawing/2014/main" id="{50E19797-36C0-44DA-B6BB-8A90BF13E07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936" t="11538" r="48022" b="10140"/>
          <a:stretch/>
        </p:blipFill>
        <p:spPr>
          <a:xfrm>
            <a:off x="-8878" y="0"/>
            <a:ext cx="630315" cy="6858000"/>
          </a:xfrm>
          <a:prstGeom prst="rect">
            <a:avLst/>
          </a:prstGeom>
        </p:spPr>
      </p:pic>
      <p:sp>
        <p:nvSpPr>
          <p:cNvPr id="10" name="Título 1">
            <a:extLst>
              <a:ext uri="{FF2B5EF4-FFF2-40B4-BE49-F238E27FC236}">
                <a16:creationId xmlns:a16="http://schemas.microsoft.com/office/drawing/2014/main" id="{4A50BBBE-788E-43C3-A6D6-AC95E5DC9743}"/>
              </a:ext>
            </a:extLst>
          </p:cNvPr>
          <p:cNvSpPr txBox="1">
            <a:spLocks/>
          </p:cNvSpPr>
          <p:nvPr/>
        </p:nvSpPr>
        <p:spPr>
          <a:xfrm>
            <a:off x="1814522" y="433553"/>
            <a:ext cx="8562955" cy="95049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sz="3200" b="1" dirty="0">
                <a:solidFill>
                  <a:srgbClr val="7030A0"/>
                </a:solidFill>
              </a:rPr>
              <a:t>Índice de Gobierno Abierto 2023</a:t>
            </a:r>
          </a:p>
          <a:p>
            <a:pPr algn="ctr"/>
            <a:r>
              <a:rPr lang="es-ES" sz="3200" b="1" i="1" dirty="0">
                <a:solidFill>
                  <a:srgbClr val="7030A0"/>
                </a:solidFill>
              </a:rPr>
              <a:t>Oaxaca</a:t>
            </a:r>
            <a:endParaRPr lang="es-MX" sz="3200" b="1" i="1" dirty="0">
              <a:solidFill>
                <a:srgbClr val="7030A0"/>
              </a:solidFill>
            </a:endParaRPr>
          </a:p>
        </p:txBody>
      </p:sp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F5F9954C-F6C1-4B24-9BF8-AF25053ACE1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9398022"/>
              </p:ext>
            </p:extLst>
          </p:nvPr>
        </p:nvGraphicFramePr>
        <p:xfrm>
          <a:off x="1427707" y="1814663"/>
          <a:ext cx="9336585" cy="46097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0019023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áfico 10">
            <a:extLst>
              <a:ext uri="{FF2B5EF4-FFF2-40B4-BE49-F238E27FC236}">
                <a16:creationId xmlns:a16="http://schemas.microsoft.com/office/drawing/2014/main" id="{48487C0C-7663-4910-BFEF-24A6507BDD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-1162938"/>
            <a:ext cx="12192000" cy="520700"/>
          </a:xfrm>
          <a:prstGeom prst="rect">
            <a:avLst/>
          </a:prstGeom>
        </p:spPr>
      </p:pic>
      <p:pic>
        <p:nvPicPr>
          <p:cNvPr id="15" name="Gráfico 14">
            <a:extLst>
              <a:ext uri="{FF2B5EF4-FFF2-40B4-BE49-F238E27FC236}">
                <a16:creationId xmlns:a16="http://schemas.microsoft.com/office/drawing/2014/main" id="{50E19797-36C0-44DA-B6BB-8A90BF13E07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936" t="11538" r="48022" b="10140"/>
          <a:stretch/>
        </p:blipFill>
        <p:spPr>
          <a:xfrm>
            <a:off x="-8878" y="0"/>
            <a:ext cx="630315" cy="6858000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D25AEE93-4AC4-4D41-8B05-4B733F85334F}"/>
              </a:ext>
            </a:extLst>
          </p:cNvPr>
          <p:cNvSpPr txBox="1"/>
          <p:nvPr/>
        </p:nvSpPr>
        <p:spPr>
          <a:xfrm>
            <a:off x="1118790" y="2471595"/>
            <a:ext cx="751725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73025" indent="180340" algn="ctr">
              <a:spcAft>
                <a:spcPts val="0"/>
              </a:spcAft>
            </a:pPr>
            <a:r>
              <a:rPr lang="es-ES" sz="3600" dirty="0">
                <a:solidFill>
                  <a:srgbClr val="7030A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MT"/>
                <a:cs typeface="Arial MT"/>
              </a:rPr>
              <a:t>Subíndice de Transparencia 2023</a:t>
            </a:r>
          </a:p>
          <a:p>
            <a:pPr marR="73025" indent="180340" algn="ctr">
              <a:spcAft>
                <a:spcPts val="0"/>
              </a:spcAft>
            </a:pPr>
            <a:r>
              <a:rPr lang="es-ES" sz="3600" i="1" dirty="0">
                <a:solidFill>
                  <a:srgbClr val="7030A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MT"/>
                <a:cs typeface="Arial MT"/>
              </a:rPr>
              <a:t>Oaxaca</a:t>
            </a:r>
          </a:p>
        </p:txBody>
      </p:sp>
      <p:pic>
        <p:nvPicPr>
          <p:cNvPr id="6" name="Gráfico 5">
            <a:extLst>
              <a:ext uri="{FF2B5EF4-FFF2-40B4-BE49-F238E27FC236}">
                <a16:creationId xmlns:a16="http://schemas.microsoft.com/office/drawing/2014/main" id="{13B4EA32-CD83-4412-BC83-EAF8528EAA9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066137" y="3071760"/>
            <a:ext cx="2007073" cy="523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854247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89975C-6748-4975-B590-BCA2A562F8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1266" y="321258"/>
            <a:ext cx="6361656" cy="950495"/>
          </a:xfrm>
        </p:spPr>
        <p:txBody>
          <a:bodyPr>
            <a:noAutofit/>
          </a:bodyPr>
          <a:lstStyle/>
          <a:p>
            <a:pPr algn="ctr"/>
            <a:r>
              <a:rPr lang="es-MX" sz="4000" b="1" dirty="0">
                <a:solidFill>
                  <a:srgbClr val="7030A0"/>
                </a:solidFill>
              </a:rPr>
              <a:t>Gobierno Abierto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8B55D7B-CF75-499B-9314-D5AF3FC9C0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26916" y="2870522"/>
            <a:ext cx="10277278" cy="2676220"/>
          </a:xfrm>
        </p:spPr>
        <p:txBody>
          <a:bodyPr anchor="ctr">
            <a:noAutofit/>
          </a:bodyPr>
          <a:lstStyle/>
          <a:p>
            <a:pPr algn="just"/>
            <a:r>
              <a:rPr lang="es-ES" sz="2800" dirty="0"/>
              <a:t>Aquel que transparenta sus acciones y establece una comunicación constante con la ciudadanía para rendirle cuentas, conocer sus necesidades y tomar decisiones conjuntamente, haciendo uso eficiente de las herramientas tecnológicas a su alcance.</a:t>
            </a:r>
          </a:p>
          <a:p>
            <a:pPr algn="just"/>
            <a:endParaRPr lang="es-ES" sz="2800" b="1" dirty="0"/>
          </a:p>
          <a:p>
            <a:pPr algn="just"/>
            <a:r>
              <a:rPr lang="es-ES" sz="2800" dirty="0"/>
              <a:t>“Instrumento de acción colectiva cuyo objetivo es hacer efectiva la rendición de cuentas, el combate a la corrupción e impunidad, mejorar la calidad de las decisiones y acciones gubernamentales, a través de la transparencia y el involucramiento de la ciudadanía en las decisiones públicas</a:t>
            </a:r>
            <a:r>
              <a:rPr lang="es-ES" sz="2000" dirty="0">
                <a:solidFill>
                  <a:schemeClr val="bg1">
                    <a:lumMod val="50000"/>
                  </a:schemeClr>
                </a:solidFill>
              </a:rPr>
              <a:t>”. (Política Nacional de Transparencia, Gobierno Abierto y Datos Abiertos 2021-2024)</a:t>
            </a:r>
            <a:endParaRPr lang="es-ES" sz="2000" b="1" dirty="0">
              <a:solidFill>
                <a:schemeClr val="bg1">
                  <a:lumMod val="50000"/>
                </a:schemeClr>
              </a:solidFill>
            </a:endParaRPr>
          </a:p>
          <a:p>
            <a:pPr algn="just"/>
            <a:endParaRPr lang="es-MX" sz="3600" b="1" dirty="0">
              <a:latin typeface="Montserrat" panose="00000500000000000000" pitchFamily="2" charset="0"/>
            </a:endParaRPr>
          </a:p>
        </p:txBody>
      </p:sp>
      <p:pic>
        <p:nvPicPr>
          <p:cNvPr id="5" name="Gráfico 4">
            <a:extLst>
              <a:ext uri="{FF2B5EF4-FFF2-40B4-BE49-F238E27FC236}">
                <a16:creationId xmlns:a16="http://schemas.microsoft.com/office/drawing/2014/main" id="{89365FAB-DCFE-4615-82CF-1B246A8B9C2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936" t="11538" r="48022" b="10140"/>
          <a:stretch/>
        </p:blipFill>
        <p:spPr>
          <a:xfrm>
            <a:off x="-8878" y="0"/>
            <a:ext cx="63031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35236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áfico 10">
            <a:extLst>
              <a:ext uri="{FF2B5EF4-FFF2-40B4-BE49-F238E27FC236}">
                <a16:creationId xmlns:a16="http://schemas.microsoft.com/office/drawing/2014/main" id="{48487C0C-7663-4910-BFEF-24A6507BDD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-1162938"/>
            <a:ext cx="12192000" cy="520700"/>
          </a:xfrm>
          <a:prstGeom prst="rect">
            <a:avLst/>
          </a:prstGeom>
        </p:spPr>
      </p:pic>
      <p:pic>
        <p:nvPicPr>
          <p:cNvPr id="15" name="Gráfico 14">
            <a:extLst>
              <a:ext uri="{FF2B5EF4-FFF2-40B4-BE49-F238E27FC236}">
                <a16:creationId xmlns:a16="http://schemas.microsoft.com/office/drawing/2014/main" id="{50E19797-36C0-44DA-B6BB-8A90BF13E07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936" t="11538" r="48022" b="10140"/>
          <a:stretch/>
        </p:blipFill>
        <p:spPr>
          <a:xfrm>
            <a:off x="-8878" y="0"/>
            <a:ext cx="630315" cy="6858000"/>
          </a:xfrm>
          <a:prstGeom prst="rect">
            <a:avLst/>
          </a:prstGeom>
        </p:spPr>
      </p:pic>
      <p:sp>
        <p:nvSpPr>
          <p:cNvPr id="10" name="Título 1">
            <a:extLst>
              <a:ext uri="{FF2B5EF4-FFF2-40B4-BE49-F238E27FC236}">
                <a16:creationId xmlns:a16="http://schemas.microsoft.com/office/drawing/2014/main" id="{4A50BBBE-788E-43C3-A6D6-AC95E5DC9743}"/>
              </a:ext>
            </a:extLst>
          </p:cNvPr>
          <p:cNvSpPr txBox="1">
            <a:spLocks/>
          </p:cNvSpPr>
          <p:nvPr/>
        </p:nvSpPr>
        <p:spPr>
          <a:xfrm>
            <a:off x="2140154" y="457736"/>
            <a:ext cx="7911692" cy="95049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sz="3600" b="1" dirty="0">
                <a:solidFill>
                  <a:srgbClr val="7030A0"/>
                </a:solidFill>
              </a:rPr>
              <a:t>Índice de Transparencia 2023</a:t>
            </a:r>
          </a:p>
          <a:p>
            <a:pPr algn="ctr"/>
            <a:endParaRPr lang="es-MX" sz="3600" b="1" dirty="0">
              <a:solidFill>
                <a:srgbClr val="7030A0"/>
              </a:solidFill>
            </a:endParaRPr>
          </a:p>
        </p:txBody>
      </p:sp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9A6EF23E-E0F5-4D91-A7EF-AB2F65F4BB0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51903565"/>
              </p:ext>
            </p:extLst>
          </p:nvPr>
        </p:nvGraphicFramePr>
        <p:xfrm>
          <a:off x="805217" y="1037230"/>
          <a:ext cx="11000095" cy="57047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49944851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áfico 10">
            <a:extLst>
              <a:ext uri="{FF2B5EF4-FFF2-40B4-BE49-F238E27FC236}">
                <a16:creationId xmlns:a16="http://schemas.microsoft.com/office/drawing/2014/main" id="{48487C0C-7663-4910-BFEF-24A6507BDD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-1162938"/>
            <a:ext cx="12192000" cy="520700"/>
          </a:xfrm>
          <a:prstGeom prst="rect">
            <a:avLst/>
          </a:prstGeom>
        </p:spPr>
      </p:pic>
      <p:pic>
        <p:nvPicPr>
          <p:cNvPr id="15" name="Gráfico 14">
            <a:extLst>
              <a:ext uri="{FF2B5EF4-FFF2-40B4-BE49-F238E27FC236}">
                <a16:creationId xmlns:a16="http://schemas.microsoft.com/office/drawing/2014/main" id="{50E19797-36C0-44DA-B6BB-8A90BF13E07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936" t="11538" r="48022" b="10140"/>
          <a:stretch/>
        </p:blipFill>
        <p:spPr>
          <a:xfrm>
            <a:off x="-8878" y="0"/>
            <a:ext cx="630315" cy="6858000"/>
          </a:xfrm>
          <a:prstGeom prst="rect">
            <a:avLst/>
          </a:prstGeom>
        </p:spPr>
      </p:pic>
      <p:sp>
        <p:nvSpPr>
          <p:cNvPr id="10" name="Título 1">
            <a:extLst>
              <a:ext uri="{FF2B5EF4-FFF2-40B4-BE49-F238E27FC236}">
                <a16:creationId xmlns:a16="http://schemas.microsoft.com/office/drawing/2014/main" id="{4A50BBBE-788E-43C3-A6D6-AC95E5DC9743}"/>
              </a:ext>
            </a:extLst>
          </p:cNvPr>
          <p:cNvSpPr txBox="1">
            <a:spLocks/>
          </p:cNvSpPr>
          <p:nvPr/>
        </p:nvSpPr>
        <p:spPr>
          <a:xfrm>
            <a:off x="621436" y="321258"/>
            <a:ext cx="11570563" cy="95049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sz="4000" b="1" dirty="0">
                <a:solidFill>
                  <a:srgbClr val="7030A0"/>
                </a:solidFill>
              </a:rPr>
              <a:t>Transparencia desde la perspectiva </a:t>
            </a:r>
          </a:p>
          <a:p>
            <a:pPr algn="ctr"/>
            <a:r>
              <a:rPr lang="es-ES" sz="4000" b="1" dirty="0">
                <a:solidFill>
                  <a:srgbClr val="7030A0"/>
                </a:solidFill>
              </a:rPr>
              <a:t>Gubernamental (TG)</a:t>
            </a:r>
            <a:endParaRPr lang="es-MX" sz="4000" b="1" dirty="0">
              <a:solidFill>
                <a:srgbClr val="7030A0"/>
              </a:solidFill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29D047E4-2963-4559-80EB-36548447CBBA}"/>
              </a:ext>
            </a:extLst>
          </p:cNvPr>
          <p:cNvSpPr txBox="1"/>
          <p:nvPr/>
        </p:nvSpPr>
        <p:spPr>
          <a:xfrm>
            <a:off x="1219200" y="1593011"/>
            <a:ext cx="4686300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ES" sz="2800" dirty="0"/>
              <a:t>Analiza si el gobierno hace pública la información sobre sus decisiones y acciones; la facilidad con la que la ciudadanía puede tener acceso a ella y, finalmente, si dicha información, dada su relevancia y la oportunidad con la que se publica, le permite tomar decisiones. 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E73BE85E-61B2-49F0-9562-7E390A358556}"/>
              </a:ext>
            </a:extLst>
          </p:cNvPr>
          <p:cNvSpPr txBox="1"/>
          <p:nvPr/>
        </p:nvSpPr>
        <p:spPr>
          <a:xfrm>
            <a:off x="7219950" y="1593011"/>
            <a:ext cx="4686300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ES" sz="2800" dirty="0"/>
              <a:t>Evalúa el grado en el que los sujetos obligados ponen a disposición de las personas la información que les es requerida, la calidad de la información que otorgan, así como la medida en la que cumplen con sus obligaciones de transparencia y divulgan datos en formato abierto.</a:t>
            </a:r>
          </a:p>
        </p:txBody>
      </p:sp>
    </p:spTree>
    <p:extLst>
      <p:ext uri="{BB962C8B-B14F-4D97-AF65-F5344CB8AC3E}">
        <p14:creationId xmlns:p14="http://schemas.microsoft.com/office/powerpoint/2010/main" val="160898023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áfico 10">
            <a:extLst>
              <a:ext uri="{FF2B5EF4-FFF2-40B4-BE49-F238E27FC236}">
                <a16:creationId xmlns:a16="http://schemas.microsoft.com/office/drawing/2014/main" id="{48487C0C-7663-4910-BFEF-24A6507BDD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-1162938"/>
            <a:ext cx="12192000" cy="520700"/>
          </a:xfrm>
          <a:prstGeom prst="rect">
            <a:avLst/>
          </a:prstGeom>
        </p:spPr>
      </p:pic>
      <p:pic>
        <p:nvPicPr>
          <p:cNvPr id="15" name="Gráfico 14">
            <a:extLst>
              <a:ext uri="{FF2B5EF4-FFF2-40B4-BE49-F238E27FC236}">
                <a16:creationId xmlns:a16="http://schemas.microsoft.com/office/drawing/2014/main" id="{50E19797-36C0-44DA-B6BB-8A90BF13E07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936" t="11538" r="48022" b="10140"/>
          <a:stretch/>
        </p:blipFill>
        <p:spPr>
          <a:xfrm>
            <a:off x="-8878" y="0"/>
            <a:ext cx="630315" cy="6858000"/>
          </a:xfrm>
          <a:prstGeom prst="rect">
            <a:avLst/>
          </a:prstGeom>
        </p:spPr>
      </p:pic>
      <p:sp>
        <p:nvSpPr>
          <p:cNvPr id="10" name="Título 1">
            <a:extLst>
              <a:ext uri="{FF2B5EF4-FFF2-40B4-BE49-F238E27FC236}">
                <a16:creationId xmlns:a16="http://schemas.microsoft.com/office/drawing/2014/main" id="{4A50BBBE-788E-43C3-A6D6-AC95E5DC9743}"/>
              </a:ext>
            </a:extLst>
          </p:cNvPr>
          <p:cNvSpPr txBox="1">
            <a:spLocks/>
          </p:cNvSpPr>
          <p:nvPr/>
        </p:nvSpPr>
        <p:spPr>
          <a:xfrm>
            <a:off x="621436" y="321258"/>
            <a:ext cx="11570563" cy="95049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sz="4000" b="1" dirty="0">
                <a:solidFill>
                  <a:srgbClr val="7030A0"/>
                </a:solidFill>
              </a:rPr>
              <a:t>Componentes</a:t>
            </a:r>
            <a:endParaRPr lang="es-MX" sz="4000" b="1" dirty="0">
              <a:solidFill>
                <a:srgbClr val="7030A0"/>
              </a:solidFill>
            </a:endParaRPr>
          </a:p>
        </p:txBody>
      </p:sp>
      <p:graphicFrame>
        <p:nvGraphicFramePr>
          <p:cNvPr id="5" name="Diagrama 4">
            <a:extLst>
              <a:ext uri="{FF2B5EF4-FFF2-40B4-BE49-F238E27FC236}">
                <a16:creationId xmlns:a16="http://schemas.microsoft.com/office/drawing/2014/main" id="{C4ED7C52-5C00-454E-ADAA-299542B2801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72252272"/>
              </p:ext>
            </p:extLst>
          </p:nvPr>
        </p:nvGraphicFramePr>
        <p:xfrm>
          <a:off x="1056842" y="1118075"/>
          <a:ext cx="10773208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00415197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áfico 10">
            <a:extLst>
              <a:ext uri="{FF2B5EF4-FFF2-40B4-BE49-F238E27FC236}">
                <a16:creationId xmlns:a16="http://schemas.microsoft.com/office/drawing/2014/main" id="{48487C0C-7663-4910-BFEF-24A6507BDD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-1162938"/>
            <a:ext cx="12192000" cy="520700"/>
          </a:xfrm>
          <a:prstGeom prst="rect">
            <a:avLst/>
          </a:prstGeom>
        </p:spPr>
      </p:pic>
      <p:pic>
        <p:nvPicPr>
          <p:cNvPr id="15" name="Gráfico 14">
            <a:extLst>
              <a:ext uri="{FF2B5EF4-FFF2-40B4-BE49-F238E27FC236}">
                <a16:creationId xmlns:a16="http://schemas.microsoft.com/office/drawing/2014/main" id="{50E19797-36C0-44DA-B6BB-8A90BF13E07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936" t="11538" r="48022" b="10140"/>
          <a:stretch/>
        </p:blipFill>
        <p:spPr>
          <a:xfrm>
            <a:off x="-8878" y="0"/>
            <a:ext cx="630315" cy="6858000"/>
          </a:xfrm>
          <a:prstGeom prst="rect">
            <a:avLst/>
          </a:prstGeom>
        </p:spPr>
      </p:pic>
      <p:sp>
        <p:nvSpPr>
          <p:cNvPr id="10" name="Título 1">
            <a:extLst>
              <a:ext uri="{FF2B5EF4-FFF2-40B4-BE49-F238E27FC236}">
                <a16:creationId xmlns:a16="http://schemas.microsoft.com/office/drawing/2014/main" id="{4A50BBBE-788E-43C3-A6D6-AC95E5DC9743}"/>
              </a:ext>
            </a:extLst>
          </p:cNvPr>
          <p:cNvSpPr txBox="1">
            <a:spLocks/>
          </p:cNvSpPr>
          <p:nvPr/>
        </p:nvSpPr>
        <p:spPr>
          <a:xfrm>
            <a:off x="520889" y="348553"/>
            <a:ext cx="11150221" cy="95049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sz="3200" b="1" dirty="0">
                <a:solidFill>
                  <a:srgbClr val="7030A0"/>
                </a:solidFill>
              </a:rPr>
              <a:t>Índice de Transparencia 2023</a:t>
            </a:r>
          </a:p>
          <a:p>
            <a:pPr algn="ctr"/>
            <a:r>
              <a:rPr lang="es-ES" sz="3200" b="1" i="1" dirty="0">
                <a:solidFill>
                  <a:srgbClr val="7030A0"/>
                </a:solidFill>
              </a:rPr>
              <a:t>Perspectiva gubernamental</a:t>
            </a:r>
            <a:endParaRPr lang="es-MX" sz="3200" b="1" i="1" dirty="0">
              <a:solidFill>
                <a:srgbClr val="7030A0"/>
              </a:solidFill>
            </a:endParaRPr>
          </a:p>
        </p:txBody>
      </p:sp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202ACF06-794A-4189-9194-F595AE26332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73971106"/>
              </p:ext>
            </p:extLst>
          </p:nvPr>
        </p:nvGraphicFramePr>
        <p:xfrm>
          <a:off x="2032000" y="1299047"/>
          <a:ext cx="8049549" cy="48392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1100044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áfico 10">
            <a:extLst>
              <a:ext uri="{FF2B5EF4-FFF2-40B4-BE49-F238E27FC236}">
                <a16:creationId xmlns:a16="http://schemas.microsoft.com/office/drawing/2014/main" id="{48487C0C-7663-4910-BFEF-24A6507BDD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-1162938"/>
            <a:ext cx="12192000" cy="520700"/>
          </a:xfrm>
          <a:prstGeom prst="rect">
            <a:avLst/>
          </a:prstGeom>
        </p:spPr>
      </p:pic>
      <p:pic>
        <p:nvPicPr>
          <p:cNvPr id="15" name="Gráfico 14">
            <a:extLst>
              <a:ext uri="{FF2B5EF4-FFF2-40B4-BE49-F238E27FC236}">
                <a16:creationId xmlns:a16="http://schemas.microsoft.com/office/drawing/2014/main" id="{50E19797-36C0-44DA-B6BB-8A90BF13E07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936" t="11538" r="48022" b="10140"/>
          <a:stretch/>
        </p:blipFill>
        <p:spPr>
          <a:xfrm>
            <a:off x="-8878" y="0"/>
            <a:ext cx="630315" cy="6858000"/>
          </a:xfrm>
          <a:prstGeom prst="rect">
            <a:avLst/>
          </a:prstGeom>
        </p:spPr>
      </p:pic>
      <p:sp>
        <p:nvSpPr>
          <p:cNvPr id="10" name="Título 1">
            <a:extLst>
              <a:ext uri="{FF2B5EF4-FFF2-40B4-BE49-F238E27FC236}">
                <a16:creationId xmlns:a16="http://schemas.microsoft.com/office/drawing/2014/main" id="{4A50BBBE-788E-43C3-A6D6-AC95E5DC9743}"/>
              </a:ext>
            </a:extLst>
          </p:cNvPr>
          <p:cNvSpPr txBox="1">
            <a:spLocks/>
          </p:cNvSpPr>
          <p:nvPr/>
        </p:nvSpPr>
        <p:spPr>
          <a:xfrm>
            <a:off x="621434" y="568898"/>
            <a:ext cx="11570563" cy="95049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sz="3600" b="1" dirty="0">
                <a:solidFill>
                  <a:srgbClr val="7030A0"/>
                </a:solidFill>
              </a:rPr>
              <a:t>Transparencia desde la perspectiva </a:t>
            </a:r>
          </a:p>
          <a:p>
            <a:pPr algn="ctr"/>
            <a:r>
              <a:rPr lang="es-ES" sz="3600" b="1" dirty="0">
                <a:solidFill>
                  <a:srgbClr val="7030A0"/>
                </a:solidFill>
              </a:rPr>
              <a:t>Ciudadana (TC)</a:t>
            </a:r>
            <a:endParaRPr lang="es-MX" sz="3600" b="1" dirty="0">
              <a:solidFill>
                <a:srgbClr val="7030A0"/>
              </a:solidFill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29D047E4-2963-4559-80EB-36548447CBBA}"/>
              </a:ext>
            </a:extLst>
          </p:cNvPr>
          <p:cNvSpPr txBox="1"/>
          <p:nvPr/>
        </p:nvSpPr>
        <p:spPr>
          <a:xfrm>
            <a:off x="1185232" y="1840512"/>
            <a:ext cx="1058227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just">
              <a:buNone/>
            </a:pPr>
            <a:r>
              <a:rPr lang="es-ES" sz="2400" dirty="0"/>
              <a:t>Mide la facilidad con la que la ciudadanía puede conocer información pública relevante para su vida cotidiana.</a:t>
            </a:r>
          </a:p>
        </p:txBody>
      </p:sp>
      <p:graphicFrame>
        <p:nvGraphicFramePr>
          <p:cNvPr id="8" name="Diagrama 7">
            <a:extLst>
              <a:ext uri="{FF2B5EF4-FFF2-40B4-BE49-F238E27FC236}">
                <a16:creationId xmlns:a16="http://schemas.microsoft.com/office/drawing/2014/main" id="{B79E0B71-A8CA-42FC-A1CB-44B4F159B17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48289404"/>
              </p:ext>
            </p:extLst>
          </p:nvPr>
        </p:nvGraphicFramePr>
        <p:xfrm>
          <a:off x="1170131" y="3052061"/>
          <a:ext cx="10473171" cy="34792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3955490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áfico 10">
            <a:extLst>
              <a:ext uri="{FF2B5EF4-FFF2-40B4-BE49-F238E27FC236}">
                <a16:creationId xmlns:a16="http://schemas.microsoft.com/office/drawing/2014/main" id="{48487C0C-7663-4910-BFEF-24A6507BDD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-1162938"/>
            <a:ext cx="12192000" cy="520700"/>
          </a:xfrm>
          <a:prstGeom prst="rect">
            <a:avLst/>
          </a:prstGeom>
        </p:spPr>
      </p:pic>
      <p:pic>
        <p:nvPicPr>
          <p:cNvPr id="15" name="Gráfico 14">
            <a:extLst>
              <a:ext uri="{FF2B5EF4-FFF2-40B4-BE49-F238E27FC236}">
                <a16:creationId xmlns:a16="http://schemas.microsoft.com/office/drawing/2014/main" id="{50E19797-36C0-44DA-B6BB-8A90BF13E07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936" t="11538" r="48022" b="10140"/>
          <a:stretch/>
        </p:blipFill>
        <p:spPr>
          <a:xfrm>
            <a:off x="-8878" y="0"/>
            <a:ext cx="630315" cy="6858000"/>
          </a:xfrm>
          <a:prstGeom prst="rect">
            <a:avLst/>
          </a:prstGeom>
        </p:spPr>
      </p:pic>
      <p:sp>
        <p:nvSpPr>
          <p:cNvPr id="10" name="Título 1">
            <a:extLst>
              <a:ext uri="{FF2B5EF4-FFF2-40B4-BE49-F238E27FC236}">
                <a16:creationId xmlns:a16="http://schemas.microsoft.com/office/drawing/2014/main" id="{4A50BBBE-788E-43C3-A6D6-AC95E5DC9743}"/>
              </a:ext>
            </a:extLst>
          </p:cNvPr>
          <p:cNvSpPr txBox="1">
            <a:spLocks/>
          </p:cNvSpPr>
          <p:nvPr/>
        </p:nvSpPr>
        <p:spPr>
          <a:xfrm>
            <a:off x="520889" y="348553"/>
            <a:ext cx="11150221" cy="95049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sz="3200" b="1" dirty="0">
                <a:solidFill>
                  <a:srgbClr val="7030A0"/>
                </a:solidFill>
              </a:rPr>
              <a:t>Índice de Transparencia 2023</a:t>
            </a:r>
          </a:p>
          <a:p>
            <a:pPr algn="ctr"/>
            <a:r>
              <a:rPr lang="es-ES" sz="3200" b="1" i="1" dirty="0">
                <a:solidFill>
                  <a:srgbClr val="7030A0"/>
                </a:solidFill>
              </a:rPr>
              <a:t>Perspectiva ciudadana</a:t>
            </a:r>
            <a:endParaRPr lang="es-MX" sz="3200" b="1" i="1" dirty="0">
              <a:solidFill>
                <a:srgbClr val="7030A0"/>
              </a:solidFill>
            </a:endParaRPr>
          </a:p>
        </p:txBody>
      </p:sp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202ACF06-794A-4189-9194-F595AE26332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56899140"/>
              </p:ext>
            </p:extLst>
          </p:nvPr>
        </p:nvGraphicFramePr>
        <p:xfrm>
          <a:off x="2032000" y="1299047"/>
          <a:ext cx="8049549" cy="48392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51538691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áfico 10">
            <a:extLst>
              <a:ext uri="{FF2B5EF4-FFF2-40B4-BE49-F238E27FC236}">
                <a16:creationId xmlns:a16="http://schemas.microsoft.com/office/drawing/2014/main" id="{48487C0C-7663-4910-BFEF-24A6507BDD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-1162938"/>
            <a:ext cx="12192000" cy="520700"/>
          </a:xfrm>
          <a:prstGeom prst="rect">
            <a:avLst/>
          </a:prstGeom>
        </p:spPr>
      </p:pic>
      <p:pic>
        <p:nvPicPr>
          <p:cNvPr id="15" name="Gráfico 14">
            <a:extLst>
              <a:ext uri="{FF2B5EF4-FFF2-40B4-BE49-F238E27FC236}">
                <a16:creationId xmlns:a16="http://schemas.microsoft.com/office/drawing/2014/main" id="{50E19797-36C0-44DA-B6BB-8A90BF13E07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936" t="11538" r="48022" b="10140"/>
          <a:stretch/>
        </p:blipFill>
        <p:spPr>
          <a:xfrm>
            <a:off x="-8878" y="0"/>
            <a:ext cx="630315" cy="6858000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D25AEE93-4AC4-4D41-8B05-4B733F85334F}"/>
              </a:ext>
            </a:extLst>
          </p:cNvPr>
          <p:cNvSpPr txBox="1"/>
          <p:nvPr/>
        </p:nvSpPr>
        <p:spPr>
          <a:xfrm>
            <a:off x="1118790" y="2471595"/>
            <a:ext cx="751725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73025" indent="180340" algn="ctr">
              <a:spcAft>
                <a:spcPts val="0"/>
              </a:spcAft>
            </a:pPr>
            <a:r>
              <a:rPr lang="es-ES" sz="3600" dirty="0">
                <a:solidFill>
                  <a:srgbClr val="7030A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MT"/>
                <a:cs typeface="Arial MT"/>
              </a:rPr>
              <a:t>Subíndice de Participación 2023</a:t>
            </a:r>
          </a:p>
          <a:p>
            <a:pPr marR="73025" indent="180340" algn="ctr">
              <a:spcAft>
                <a:spcPts val="0"/>
              </a:spcAft>
            </a:pPr>
            <a:r>
              <a:rPr lang="es-ES" sz="3600" i="1" dirty="0">
                <a:solidFill>
                  <a:srgbClr val="7030A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 MT"/>
                <a:cs typeface="Arial MT"/>
              </a:rPr>
              <a:t>Oaxaca</a:t>
            </a:r>
          </a:p>
        </p:txBody>
      </p:sp>
      <p:pic>
        <p:nvPicPr>
          <p:cNvPr id="6" name="Gráfico 5">
            <a:extLst>
              <a:ext uri="{FF2B5EF4-FFF2-40B4-BE49-F238E27FC236}">
                <a16:creationId xmlns:a16="http://schemas.microsoft.com/office/drawing/2014/main" id="{13B4EA32-CD83-4412-BC83-EAF8528EAA9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066137" y="3071760"/>
            <a:ext cx="2007073" cy="523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59233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áfico 10">
            <a:extLst>
              <a:ext uri="{FF2B5EF4-FFF2-40B4-BE49-F238E27FC236}">
                <a16:creationId xmlns:a16="http://schemas.microsoft.com/office/drawing/2014/main" id="{48487C0C-7663-4910-BFEF-24A6507BDD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-1162938"/>
            <a:ext cx="12192000" cy="520700"/>
          </a:xfrm>
          <a:prstGeom prst="rect">
            <a:avLst/>
          </a:prstGeom>
        </p:spPr>
      </p:pic>
      <p:pic>
        <p:nvPicPr>
          <p:cNvPr id="15" name="Gráfico 14">
            <a:extLst>
              <a:ext uri="{FF2B5EF4-FFF2-40B4-BE49-F238E27FC236}">
                <a16:creationId xmlns:a16="http://schemas.microsoft.com/office/drawing/2014/main" id="{50E19797-36C0-44DA-B6BB-8A90BF13E07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936" t="11538" r="48022" b="10140"/>
          <a:stretch/>
        </p:blipFill>
        <p:spPr>
          <a:xfrm>
            <a:off x="-8878" y="0"/>
            <a:ext cx="630315" cy="6858000"/>
          </a:xfrm>
          <a:prstGeom prst="rect">
            <a:avLst/>
          </a:prstGeom>
        </p:spPr>
      </p:pic>
      <p:sp>
        <p:nvSpPr>
          <p:cNvPr id="10" name="Título 1">
            <a:extLst>
              <a:ext uri="{FF2B5EF4-FFF2-40B4-BE49-F238E27FC236}">
                <a16:creationId xmlns:a16="http://schemas.microsoft.com/office/drawing/2014/main" id="{4A50BBBE-788E-43C3-A6D6-AC95E5DC9743}"/>
              </a:ext>
            </a:extLst>
          </p:cNvPr>
          <p:cNvSpPr txBox="1">
            <a:spLocks/>
          </p:cNvSpPr>
          <p:nvPr/>
        </p:nvSpPr>
        <p:spPr>
          <a:xfrm>
            <a:off x="2140154" y="365138"/>
            <a:ext cx="7911692" cy="52070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sz="3200" b="1" dirty="0">
                <a:solidFill>
                  <a:srgbClr val="7030A0"/>
                </a:solidFill>
              </a:rPr>
              <a:t>Índice de Participación 2023</a:t>
            </a:r>
            <a:endParaRPr lang="es-MX" sz="3200" b="1" dirty="0">
              <a:solidFill>
                <a:srgbClr val="7030A0"/>
              </a:solidFill>
            </a:endParaRPr>
          </a:p>
        </p:txBody>
      </p:sp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9A6EF23E-E0F5-4D91-A7EF-AB2F65F4BB0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65111346"/>
              </p:ext>
            </p:extLst>
          </p:nvPr>
        </p:nvGraphicFramePr>
        <p:xfrm>
          <a:off x="805217" y="1037230"/>
          <a:ext cx="11000095" cy="57047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76307128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áfico 10">
            <a:extLst>
              <a:ext uri="{FF2B5EF4-FFF2-40B4-BE49-F238E27FC236}">
                <a16:creationId xmlns:a16="http://schemas.microsoft.com/office/drawing/2014/main" id="{48487C0C-7663-4910-BFEF-24A6507BDD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-1162938"/>
            <a:ext cx="12192000" cy="520700"/>
          </a:xfrm>
          <a:prstGeom prst="rect">
            <a:avLst/>
          </a:prstGeom>
        </p:spPr>
      </p:pic>
      <p:pic>
        <p:nvPicPr>
          <p:cNvPr id="15" name="Gráfico 14">
            <a:extLst>
              <a:ext uri="{FF2B5EF4-FFF2-40B4-BE49-F238E27FC236}">
                <a16:creationId xmlns:a16="http://schemas.microsoft.com/office/drawing/2014/main" id="{50E19797-36C0-44DA-B6BB-8A90BF13E07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936" t="11538" r="48022" b="10140"/>
          <a:stretch/>
        </p:blipFill>
        <p:spPr>
          <a:xfrm>
            <a:off x="-8878" y="0"/>
            <a:ext cx="630315" cy="6858000"/>
          </a:xfrm>
          <a:prstGeom prst="rect">
            <a:avLst/>
          </a:prstGeom>
        </p:spPr>
      </p:pic>
      <p:sp>
        <p:nvSpPr>
          <p:cNvPr id="10" name="Título 1">
            <a:extLst>
              <a:ext uri="{FF2B5EF4-FFF2-40B4-BE49-F238E27FC236}">
                <a16:creationId xmlns:a16="http://schemas.microsoft.com/office/drawing/2014/main" id="{4A50BBBE-788E-43C3-A6D6-AC95E5DC9743}"/>
              </a:ext>
            </a:extLst>
          </p:cNvPr>
          <p:cNvSpPr txBox="1">
            <a:spLocks/>
          </p:cNvSpPr>
          <p:nvPr/>
        </p:nvSpPr>
        <p:spPr>
          <a:xfrm>
            <a:off x="621436" y="321258"/>
            <a:ext cx="11570563" cy="95049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sz="3600" b="1" dirty="0">
                <a:solidFill>
                  <a:srgbClr val="7030A0"/>
                </a:solidFill>
              </a:rPr>
              <a:t>Participación desde la perspectiva </a:t>
            </a:r>
          </a:p>
          <a:p>
            <a:pPr algn="ctr"/>
            <a:r>
              <a:rPr lang="es-ES" sz="3600" b="1" dirty="0">
                <a:solidFill>
                  <a:srgbClr val="7030A0"/>
                </a:solidFill>
              </a:rPr>
              <a:t>Gubernamental (PG)</a:t>
            </a:r>
            <a:endParaRPr lang="es-MX" sz="3600" b="1" dirty="0">
              <a:solidFill>
                <a:srgbClr val="7030A0"/>
              </a:solidFill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29D047E4-2963-4559-80EB-36548447CBBA}"/>
              </a:ext>
            </a:extLst>
          </p:cNvPr>
          <p:cNvSpPr txBox="1"/>
          <p:nvPr/>
        </p:nvSpPr>
        <p:spPr>
          <a:xfrm>
            <a:off x="1219200" y="1593011"/>
            <a:ext cx="10090484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E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Desde la perspectiva del gobierno se revisa la </a:t>
            </a:r>
            <a:r>
              <a:rPr lang="es-ES" sz="28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existencia de mecanismos de participación</a:t>
            </a:r>
            <a:r>
              <a:rPr lang="es-E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 y algunos de sus aspectos: </a:t>
            </a:r>
          </a:p>
          <a:p>
            <a:pPr algn="just"/>
            <a:endParaRPr lang="es-ES" sz="2800" dirty="0"/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85BEBFED-94B1-4439-8A51-B986A74C7DA9}"/>
              </a:ext>
            </a:extLst>
          </p:cNvPr>
          <p:cNvSpPr txBox="1"/>
          <p:nvPr/>
        </p:nvSpPr>
        <p:spPr>
          <a:xfrm>
            <a:off x="1221853" y="2681191"/>
            <a:ext cx="10134098" cy="32539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Si están abiertos a toda la ciudadanía.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Cuál es el nivel de participación e incidencia ciudadana que permiten.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Si existe evidencia de que estén en funcionamiento.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Si los resultados han sido utilizados por las instituciones</a:t>
            </a:r>
            <a:r>
              <a:rPr lang="es-ES" sz="2800" dirty="0">
                <a:latin typeface="Century Gothic" panose="020B0502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3677203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áfico 10">
            <a:extLst>
              <a:ext uri="{FF2B5EF4-FFF2-40B4-BE49-F238E27FC236}">
                <a16:creationId xmlns:a16="http://schemas.microsoft.com/office/drawing/2014/main" id="{48487C0C-7663-4910-BFEF-24A6507BDD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-1162938"/>
            <a:ext cx="12192000" cy="520700"/>
          </a:xfrm>
          <a:prstGeom prst="rect">
            <a:avLst/>
          </a:prstGeom>
        </p:spPr>
      </p:pic>
      <p:pic>
        <p:nvPicPr>
          <p:cNvPr id="15" name="Gráfico 14">
            <a:extLst>
              <a:ext uri="{FF2B5EF4-FFF2-40B4-BE49-F238E27FC236}">
                <a16:creationId xmlns:a16="http://schemas.microsoft.com/office/drawing/2014/main" id="{50E19797-36C0-44DA-B6BB-8A90BF13E07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936" t="11538" r="48022" b="10140"/>
          <a:stretch/>
        </p:blipFill>
        <p:spPr>
          <a:xfrm>
            <a:off x="-8878" y="0"/>
            <a:ext cx="630315" cy="6858000"/>
          </a:xfrm>
          <a:prstGeom prst="rect">
            <a:avLst/>
          </a:prstGeom>
        </p:spPr>
      </p:pic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DC2515BD-BF78-4871-ADEB-995B714051F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57426556"/>
              </p:ext>
            </p:extLst>
          </p:nvPr>
        </p:nvGraphicFramePr>
        <p:xfrm>
          <a:off x="894154" y="1365813"/>
          <a:ext cx="11073258" cy="50721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6" name="Título 1">
            <a:extLst>
              <a:ext uri="{FF2B5EF4-FFF2-40B4-BE49-F238E27FC236}">
                <a16:creationId xmlns:a16="http://schemas.microsoft.com/office/drawing/2014/main" id="{8AFADA93-8AA8-4582-A7DF-436278E93E6F}"/>
              </a:ext>
            </a:extLst>
          </p:cNvPr>
          <p:cNvSpPr txBox="1">
            <a:spLocks/>
          </p:cNvSpPr>
          <p:nvPr/>
        </p:nvSpPr>
        <p:spPr>
          <a:xfrm>
            <a:off x="621437" y="321258"/>
            <a:ext cx="10629156" cy="95049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sz="3600" b="1" dirty="0">
                <a:solidFill>
                  <a:srgbClr val="7030A0"/>
                </a:solidFill>
              </a:rPr>
              <a:t>Preguntas clave</a:t>
            </a:r>
            <a:endParaRPr lang="es-MX" sz="36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507865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áfico 10">
            <a:extLst>
              <a:ext uri="{FF2B5EF4-FFF2-40B4-BE49-F238E27FC236}">
                <a16:creationId xmlns:a16="http://schemas.microsoft.com/office/drawing/2014/main" id="{48487C0C-7663-4910-BFEF-24A6507BDD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-1162938"/>
            <a:ext cx="12192000" cy="520700"/>
          </a:xfrm>
          <a:prstGeom prst="rect">
            <a:avLst/>
          </a:prstGeom>
        </p:spPr>
      </p:pic>
      <p:pic>
        <p:nvPicPr>
          <p:cNvPr id="15" name="Gráfico 14">
            <a:extLst>
              <a:ext uri="{FF2B5EF4-FFF2-40B4-BE49-F238E27FC236}">
                <a16:creationId xmlns:a16="http://schemas.microsoft.com/office/drawing/2014/main" id="{50E19797-36C0-44DA-B6BB-8A90BF13E07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936" t="11538" r="48022" b="10140"/>
          <a:stretch/>
        </p:blipFill>
        <p:spPr>
          <a:xfrm>
            <a:off x="-8878" y="0"/>
            <a:ext cx="630315" cy="6858000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D25AEE93-4AC4-4D41-8B05-4B733F85334F}"/>
              </a:ext>
            </a:extLst>
          </p:cNvPr>
          <p:cNvSpPr txBox="1"/>
          <p:nvPr/>
        </p:nvSpPr>
        <p:spPr>
          <a:xfrm>
            <a:off x="1221632" y="685197"/>
            <a:ext cx="654136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73025" indent="180340" algn="ctr">
              <a:spcAft>
                <a:spcPts val="0"/>
              </a:spcAft>
            </a:pPr>
            <a:r>
              <a:rPr lang="es-ES" sz="4400" b="1" dirty="0">
                <a:solidFill>
                  <a:srgbClr val="7030A0"/>
                </a:solidFill>
                <a:uFill>
                  <a:solidFill>
                    <a:srgbClr val="000000"/>
                  </a:solidFill>
                </a:uFill>
                <a:latin typeface="+mj-lt"/>
                <a:ea typeface="Arial MT"/>
                <a:cs typeface="Arial MT"/>
              </a:rPr>
              <a:t>Los 4 pilares del Gobierno Abierto</a:t>
            </a:r>
            <a:endParaRPr lang="es-MX" sz="4400" b="1" dirty="0">
              <a:solidFill>
                <a:srgbClr val="7030A0"/>
              </a:solidFill>
              <a:latin typeface="+mj-lt"/>
            </a:endParaRPr>
          </a:p>
        </p:txBody>
      </p:sp>
      <p:pic>
        <p:nvPicPr>
          <p:cNvPr id="6" name="Gráfico 5">
            <a:extLst>
              <a:ext uri="{FF2B5EF4-FFF2-40B4-BE49-F238E27FC236}">
                <a16:creationId xmlns:a16="http://schemas.microsoft.com/office/drawing/2014/main" id="{13B4EA32-CD83-4412-BC83-EAF8528EAA9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066137" y="3071760"/>
            <a:ext cx="2007073" cy="523584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4EF3A4EC-11D6-44AC-8E12-9AACABD0AA6B}"/>
              </a:ext>
            </a:extLst>
          </p:cNvPr>
          <p:cNvSpPr txBox="1"/>
          <p:nvPr/>
        </p:nvSpPr>
        <p:spPr>
          <a:xfrm>
            <a:off x="1316159" y="2626462"/>
            <a:ext cx="6541363" cy="33304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marR="73025" indent="-742950" algn="just">
              <a:lnSpc>
                <a:spcPct val="150000"/>
              </a:lnSpc>
              <a:spcAft>
                <a:spcPts val="0"/>
              </a:spcAft>
              <a:buAutoNum type="arabicPeriod"/>
            </a:pPr>
            <a:r>
              <a:rPr lang="es-ES" sz="3600" b="1" dirty="0">
                <a:uFill>
                  <a:solidFill>
                    <a:srgbClr val="000000"/>
                  </a:solidFill>
                </a:uFill>
                <a:ea typeface="Arial MT"/>
                <a:cs typeface="Arial MT"/>
              </a:rPr>
              <a:t>Transparencia</a:t>
            </a:r>
          </a:p>
          <a:p>
            <a:pPr marL="742950" marR="73025" indent="-742950" algn="just">
              <a:lnSpc>
                <a:spcPct val="150000"/>
              </a:lnSpc>
              <a:spcAft>
                <a:spcPts val="0"/>
              </a:spcAft>
              <a:buAutoNum type="arabicPeriod"/>
            </a:pPr>
            <a:r>
              <a:rPr lang="es-ES" sz="3600" b="1" dirty="0">
                <a:uFill>
                  <a:solidFill>
                    <a:srgbClr val="000000"/>
                  </a:solidFill>
                </a:uFill>
                <a:ea typeface="Arial MT"/>
                <a:cs typeface="Arial MT"/>
              </a:rPr>
              <a:t>Rendición de cuentas</a:t>
            </a:r>
          </a:p>
          <a:p>
            <a:pPr marL="742950" marR="73025" indent="-742950" algn="just">
              <a:lnSpc>
                <a:spcPct val="150000"/>
              </a:lnSpc>
              <a:spcAft>
                <a:spcPts val="0"/>
              </a:spcAft>
              <a:buAutoNum type="arabicPeriod"/>
            </a:pPr>
            <a:r>
              <a:rPr lang="es-ES" sz="3600" b="1" dirty="0">
                <a:uFill>
                  <a:solidFill>
                    <a:srgbClr val="000000"/>
                  </a:solidFill>
                </a:uFill>
                <a:ea typeface="Arial MT"/>
                <a:cs typeface="Arial MT"/>
              </a:rPr>
              <a:t>Participación y colaboración</a:t>
            </a:r>
          </a:p>
          <a:p>
            <a:pPr marL="742950" marR="73025" indent="-742950" algn="just">
              <a:lnSpc>
                <a:spcPct val="150000"/>
              </a:lnSpc>
              <a:spcAft>
                <a:spcPts val="0"/>
              </a:spcAft>
              <a:buAutoNum type="arabicPeriod"/>
            </a:pPr>
            <a:r>
              <a:rPr lang="es-ES" sz="3600" b="1" dirty="0">
                <a:uFill>
                  <a:solidFill>
                    <a:srgbClr val="000000"/>
                  </a:solidFill>
                </a:uFill>
                <a:ea typeface="Arial MT"/>
                <a:cs typeface="Arial MT"/>
              </a:rPr>
              <a:t>Innovación</a:t>
            </a:r>
            <a:endParaRPr lang="es-MX" sz="3600" b="1" dirty="0"/>
          </a:p>
        </p:txBody>
      </p:sp>
    </p:spTree>
    <p:extLst>
      <p:ext uri="{BB962C8B-B14F-4D97-AF65-F5344CB8AC3E}">
        <p14:creationId xmlns:p14="http://schemas.microsoft.com/office/powerpoint/2010/main" val="262612841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Gráfico 14">
            <a:extLst>
              <a:ext uri="{FF2B5EF4-FFF2-40B4-BE49-F238E27FC236}">
                <a16:creationId xmlns:a16="http://schemas.microsoft.com/office/drawing/2014/main" id="{50E19797-36C0-44DA-B6BB-8A90BF13E07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936" t="11538" r="48022" b="10140"/>
          <a:stretch/>
        </p:blipFill>
        <p:spPr>
          <a:xfrm>
            <a:off x="-8878" y="0"/>
            <a:ext cx="630315" cy="6858000"/>
          </a:xfrm>
          <a:prstGeom prst="rect">
            <a:avLst/>
          </a:prstGeom>
        </p:spPr>
      </p:pic>
      <p:sp>
        <p:nvSpPr>
          <p:cNvPr id="10" name="Título 1">
            <a:extLst>
              <a:ext uri="{FF2B5EF4-FFF2-40B4-BE49-F238E27FC236}">
                <a16:creationId xmlns:a16="http://schemas.microsoft.com/office/drawing/2014/main" id="{4A50BBBE-788E-43C3-A6D6-AC95E5DC9743}"/>
              </a:ext>
            </a:extLst>
          </p:cNvPr>
          <p:cNvSpPr txBox="1">
            <a:spLocks/>
          </p:cNvSpPr>
          <p:nvPr/>
        </p:nvSpPr>
        <p:spPr>
          <a:xfrm>
            <a:off x="520889" y="348553"/>
            <a:ext cx="11150221" cy="95049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sz="3200" b="1" dirty="0">
                <a:solidFill>
                  <a:srgbClr val="7030A0"/>
                </a:solidFill>
              </a:rPr>
              <a:t>Índice de Participación</a:t>
            </a:r>
          </a:p>
          <a:p>
            <a:pPr algn="ctr"/>
            <a:r>
              <a:rPr lang="es-ES" sz="3200" b="1" i="1" dirty="0">
                <a:solidFill>
                  <a:srgbClr val="7030A0"/>
                </a:solidFill>
              </a:rPr>
              <a:t>Perspectiva gubernamental</a:t>
            </a:r>
          </a:p>
          <a:p>
            <a:pPr algn="ctr"/>
            <a:endParaRPr lang="es-MX" sz="3200" b="1" dirty="0">
              <a:solidFill>
                <a:srgbClr val="7030A0"/>
              </a:solidFill>
            </a:endParaRPr>
          </a:p>
        </p:txBody>
      </p:sp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202ACF06-794A-4189-9194-F595AE26332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95600535"/>
              </p:ext>
            </p:extLst>
          </p:nvPr>
        </p:nvGraphicFramePr>
        <p:xfrm>
          <a:off x="1036977" y="1299048"/>
          <a:ext cx="10634133" cy="54517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75353265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áfico 10">
            <a:extLst>
              <a:ext uri="{FF2B5EF4-FFF2-40B4-BE49-F238E27FC236}">
                <a16:creationId xmlns:a16="http://schemas.microsoft.com/office/drawing/2014/main" id="{48487C0C-7663-4910-BFEF-24A6507BDD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-1162938"/>
            <a:ext cx="12192000" cy="520700"/>
          </a:xfrm>
          <a:prstGeom prst="rect">
            <a:avLst/>
          </a:prstGeom>
        </p:spPr>
      </p:pic>
      <p:pic>
        <p:nvPicPr>
          <p:cNvPr id="15" name="Gráfico 14">
            <a:extLst>
              <a:ext uri="{FF2B5EF4-FFF2-40B4-BE49-F238E27FC236}">
                <a16:creationId xmlns:a16="http://schemas.microsoft.com/office/drawing/2014/main" id="{50E19797-36C0-44DA-B6BB-8A90BF13E07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936" t="11538" r="48022" b="10140"/>
          <a:stretch/>
        </p:blipFill>
        <p:spPr>
          <a:xfrm>
            <a:off x="-8878" y="0"/>
            <a:ext cx="630315" cy="6858000"/>
          </a:xfrm>
          <a:prstGeom prst="rect">
            <a:avLst/>
          </a:prstGeom>
        </p:spPr>
      </p:pic>
      <p:sp>
        <p:nvSpPr>
          <p:cNvPr id="10" name="Título 1">
            <a:extLst>
              <a:ext uri="{FF2B5EF4-FFF2-40B4-BE49-F238E27FC236}">
                <a16:creationId xmlns:a16="http://schemas.microsoft.com/office/drawing/2014/main" id="{4A50BBBE-788E-43C3-A6D6-AC95E5DC9743}"/>
              </a:ext>
            </a:extLst>
          </p:cNvPr>
          <p:cNvSpPr txBox="1">
            <a:spLocks/>
          </p:cNvSpPr>
          <p:nvPr/>
        </p:nvSpPr>
        <p:spPr>
          <a:xfrm>
            <a:off x="621436" y="321258"/>
            <a:ext cx="11570563" cy="95049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sz="3600" b="1" dirty="0">
                <a:solidFill>
                  <a:srgbClr val="7030A0"/>
                </a:solidFill>
              </a:rPr>
              <a:t>Participación desde la perspectiva </a:t>
            </a:r>
          </a:p>
          <a:p>
            <a:pPr algn="ctr"/>
            <a:r>
              <a:rPr lang="es-ES" sz="3600" b="1" dirty="0">
                <a:solidFill>
                  <a:srgbClr val="7030A0"/>
                </a:solidFill>
              </a:rPr>
              <a:t>Ciudadana (PC)</a:t>
            </a:r>
            <a:endParaRPr lang="es-MX" sz="3600" b="1" dirty="0">
              <a:solidFill>
                <a:srgbClr val="7030A0"/>
              </a:solidFill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29D047E4-2963-4559-80EB-36548447CBBA}"/>
              </a:ext>
            </a:extLst>
          </p:cNvPr>
          <p:cNvSpPr txBox="1"/>
          <p:nvPr/>
        </p:nvSpPr>
        <p:spPr>
          <a:xfrm>
            <a:off x="1219199" y="1377388"/>
            <a:ext cx="10205013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just">
              <a:buNone/>
            </a:pPr>
            <a:r>
              <a:rPr lang="es-E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Se evalúan las posibilidades de incidencia con las que cuenta la ciudadanía. Mediante un ejercicio de </a:t>
            </a:r>
            <a:r>
              <a:rPr lang="es-ES" sz="28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usuario simulado </a:t>
            </a:r>
            <a:r>
              <a:rPr lang="es-E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se contacta al Sujeto Obligado con una propuesta ciudadana, y a partir de dicha interacción, se califica:</a:t>
            </a:r>
          </a:p>
          <a:p>
            <a:pPr marL="0" indent="0" algn="just">
              <a:buNone/>
            </a:pPr>
            <a:endParaRPr lang="es-ES" sz="28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Si existen diversos métodos de contacto.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Si las personas usuarias reciben confirmación de que su propuesta ha sido recibida.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La rapidez con la que esto ocurre.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ES" sz="2800" dirty="0">
                <a:latin typeface="Calibri Light" panose="020F0302020204030204" pitchFamily="34" charset="0"/>
                <a:cs typeface="Calibri Light" panose="020F0302020204030204" pitchFamily="34" charset="0"/>
              </a:rPr>
              <a:t>Si esa comunicación lleva a la activación de un mecanismo de participación.</a:t>
            </a:r>
            <a:endParaRPr lang="es-MX" sz="28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just"/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39417784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áfico 10">
            <a:extLst>
              <a:ext uri="{FF2B5EF4-FFF2-40B4-BE49-F238E27FC236}">
                <a16:creationId xmlns:a16="http://schemas.microsoft.com/office/drawing/2014/main" id="{48487C0C-7663-4910-BFEF-24A6507BDD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-1162938"/>
            <a:ext cx="12192000" cy="520700"/>
          </a:xfrm>
          <a:prstGeom prst="rect">
            <a:avLst/>
          </a:prstGeom>
        </p:spPr>
      </p:pic>
      <p:pic>
        <p:nvPicPr>
          <p:cNvPr id="15" name="Gráfico 14">
            <a:extLst>
              <a:ext uri="{FF2B5EF4-FFF2-40B4-BE49-F238E27FC236}">
                <a16:creationId xmlns:a16="http://schemas.microsoft.com/office/drawing/2014/main" id="{50E19797-36C0-44DA-B6BB-8A90BF13E07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936" t="11538" r="48022" b="10140"/>
          <a:stretch/>
        </p:blipFill>
        <p:spPr>
          <a:xfrm>
            <a:off x="-8878" y="0"/>
            <a:ext cx="630315" cy="6858000"/>
          </a:xfrm>
          <a:prstGeom prst="rect">
            <a:avLst/>
          </a:prstGeom>
        </p:spPr>
      </p:pic>
      <p:graphicFrame>
        <p:nvGraphicFramePr>
          <p:cNvPr id="8" name="Diagrama 7">
            <a:extLst>
              <a:ext uri="{FF2B5EF4-FFF2-40B4-BE49-F238E27FC236}">
                <a16:creationId xmlns:a16="http://schemas.microsoft.com/office/drawing/2014/main" id="{487F6B1D-5328-4CEB-AE98-27BFB3B0B53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60877411"/>
              </p:ext>
            </p:extLst>
          </p:nvPr>
        </p:nvGraphicFramePr>
        <p:xfrm>
          <a:off x="932254" y="940691"/>
          <a:ext cx="11073258" cy="30090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9" name="Diagrama 8">
            <a:extLst>
              <a:ext uri="{FF2B5EF4-FFF2-40B4-BE49-F238E27FC236}">
                <a16:creationId xmlns:a16="http://schemas.microsoft.com/office/drawing/2014/main" id="{DF67339C-8C03-4461-93D3-648A1ACFEF1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82995081"/>
              </p:ext>
            </p:extLst>
          </p:nvPr>
        </p:nvGraphicFramePr>
        <p:xfrm>
          <a:off x="932254" y="4023830"/>
          <a:ext cx="11073258" cy="2512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sp>
        <p:nvSpPr>
          <p:cNvPr id="7" name="Título 1">
            <a:extLst>
              <a:ext uri="{FF2B5EF4-FFF2-40B4-BE49-F238E27FC236}">
                <a16:creationId xmlns:a16="http://schemas.microsoft.com/office/drawing/2014/main" id="{918B1B77-D04E-436F-A69B-189138C1F0E1}"/>
              </a:ext>
            </a:extLst>
          </p:cNvPr>
          <p:cNvSpPr txBox="1">
            <a:spLocks/>
          </p:cNvSpPr>
          <p:nvPr/>
        </p:nvSpPr>
        <p:spPr>
          <a:xfrm>
            <a:off x="621437" y="321258"/>
            <a:ext cx="10629156" cy="95049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sz="3600" b="1" dirty="0">
                <a:solidFill>
                  <a:srgbClr val="7030A0"/>
                </a:solidFill>
              </a:rPr>
              <a:t>Preguntas clave</a:t>
            </a:r>
            <a:endParaRPr lang="es-MX" sz="36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31230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Gráfico 14">
            <a:extLst>
              <a:ext uri="{FF2B5EF4-FFF2-40B4-BE49-F238E27FC236}">
                <a16:creationId xmlns:a16="http://schemas.microsoft.com/office/drawing/2014/main" id="{50E19797-36C0-44DA-B6BB-8A90BF13E07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936" t="11538" r="48022" b="10140"/>
          <a:stretch/>
        </p:blipFill>
        <p:spPr>
          <a:xfrm>
            <a:off x="-8878" y="0"/>
            <a:ext cx="630315" cy="6858000"/>
          </a:xfrm>
          <a:prstGeom prst="rect">
            <a:avLst/>
          </a:prstGeom>
        </p:spPr>
      </p:pic>
      <p:sp>
        <p:nvSpPr>
          <p:cNvPr id="10" name="Título 1">
            <a:extLst>
              <a:ext uri="{FF2B5EF4-FFF2-40B4-BE49-F238E27FC236}">
                <a16:creationId xmlns:a16="http://schemas.microsoft.com/office/drawing/2014/main" id="{4A50BBBE-788E-43C3-A6D6-AC95E5DC9743}"/>
              </a:ext>
            </a:extLst>
          </p:cNvPr>
          <p:cNvSpPr txBox="1">
            <a:spLocks/>
          </p:cNvSpPr>
          <p:nvPr/>
        </p:nvSpPr>
        <p:spPr>
          <a:xfrm>
            <a:off x="520889" y="348553"/>
            <a:ext cx="11150221" cy="95049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sz="3200" b="1" dirty="0">
                <a:solidFill>
                  <a:srgbClr val="7030A0"/>
                </a:solidFill>
              </a:rPr>
              <a:t>Índice de Participación</a:t>
            </a:r>
          </a:p>
          <a:p>
            <a:pPr algn="ctr"/>
            <a:r>
              <a:rPr lang="es-ES" sz="3200" b="1" i="1" dirty="0">
                <a:solidFill>
                  <a:srgbClr val="7030A0"/>
                </a:solidFill>
              </a:rPr>
              <a:t>Perspectiva ciudadana</a:t>
            </a:r>
          </a:p>
          <a:p>
            <a:pPr algn="ctr"/>
            <a:endParaRPr lang="es-MX" sz="3200" b="1" dirty="0">
              <a:solidFill>
                <a:srgbClr val="7030A0"/>
              </a:solidFill>
            </a:endParaRPr>
          </a:p>
        </p:txBody>
      </p:sp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202ACF06-794A-4189-9194-F595AE26332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34937479"/>
              </p:ext>
            </p:extLst>
          </p:nvPr>
        </p:nvGraphicFramePr>
        <p:xfrm>
          <a:off x="1036977" y="1299048"/>
          <a:ext cx="10634133" cy="54517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08391059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9D13B3F7-707B-4D23-887A-312BF06601BC}"/>
              </a:ext>
            </a:extLst>
          </p:cNvPr>
          <p:cNvSpPr txBox="1"/>
          <p:nvPr/>
        </p:nvSpPr>
        <p:spPr>
          <a:xfrm>
            <a:off x="792961" y="1231648"/>
            <a:ext cx="10991850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400" dirty="0"/>
              <a:t>El Colegio de México A.C  (Colmex),</a:t>
            </a:r>
            <a:r>
              <a:rPr lang="es-MX" sz="2400" i="1" dirty="0"/>
              <a:t> Métrica de Gobierno Abierto 2023. Consultado el 24 de junio de 2024.</a:t>
            </a:r>
            <a:r>
              <a:rPr lang="es-MX" sz="2400" dirty="0"/>
              <a:t> </a:t>
            </a:r>
            <a:r>
              <a:rPr lang="es-MX" sz="2400" dirty="0">
                <a:solidFill>
                  <a:srgbClr val="800080"/>
                </a:solidFill>
                <a:hlinkClick r:id="rId2"/>
              </a:rPr>
              <a:t>https://colmex.shinyapps.io/metrica_gobierno_abierto_2023/</a:t>
            </a:r>
            <a:endParaRPr lang="es-MX" sz="2400" dirty="0">
              <a:solidFill>
                <a:srgbClr val="800080"/>
              </a:solidFill>
            </a:endParaRPr>
          </a:p>
          <a:p>
            <a:pPr algn="just"/>
            <a:endParaRPr lang="es-MX" sz="2400" dirty="0">
              <a:solidFill>
                <a:srgbClr val="800080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400" dirty="0"/>
              <a:t>El Colegio de México, Instituto Nacional de Transparencia, Acceso a la Información y Protección de Datos Personales. </a:t>
            </a:r>
            <a:r>
              <a:rPr lang="es-MX" sz="2400" i="1" dirty="0"/>
              <a:t>Resumen Ejecutivo. 2023</a:t>
            </a:r>
            <a:r>
              <a:rPr lang="es-MX" sz="2400" dirty="0"/>
              <a:t>. </a:t>
            </a:r>
            <a:r>
              <a:rPr lang="es-MX" sz="2400" dirty="0">
                <a:solidFill>
                  <a:srgbClr val="80008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https://colmex.shinyapps.io/metrica_gobierno_abierto_2023/_w_cc3b3bcd/documentos/documentos_2023/Resumen%20Ejecutivo%20MGA.pdf</a:t>
            </a:r>
            <a:r>
              <a:rPr lang="es-MX" sz="2400" dirty="0">
                <a:solidFill>
                  <a:srgbClr val="800080"/>
                </a:solidFill>
              </a:rPr>
              <a:t> </a:t>
            </a:r>
          </a:p>
          <a:p>
            <a:pPr algn="just"/>
            <a:endParaRPr lang="es-MX" sz="2400" dirty="0">
              <a:solidFill>
                <a:srgbClr val="800080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400" dirty="0"/>
              <a:t>Metodología. 2023. El Colegio de México, Instituto Nacional de Transparencia, Acceso a la Información y Protección de Datos Personales. </a:t>
            </a:r>
            <a:r>
              <a:rPr lang="es-MX" sz="2400" dirty="0">
                <a:solidFill>
                  <a:srgbClr val="80008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https://colmex.shinyapps.io/metrica_gobierno_abierto_2023/_w_cc3b3bcd/documentos/documentos_2023/Metodologia%20MGA.pdf</a:t>
            </a:r>
            <a:r>
              <a:rPr lang="es-MX" sz="2400" dirty="0">
                <a:solidFill>
                  <a:srgbClr val="800080"/>
                </a:solidFill>
              </a:rPr>
              <a:t> </a:t>
            </a:r>
          </a:p>
        </p:txBody>
      </p:sp>
      <p:pic>
        <p:nvPicPr>
          <p:cNvPr id="4" name="Gráfico 3">
            <a:extLst>
              <a:ext uri="{FF2B5EF4-FFF2-40B4-BE49-F238E27FC236}">
                <a16:creationId xmlns:a16="http://schemas.microsoft.com/office/drawing/2014/main" id="{B875D1DB-421D-40DE-85DB-F6BEF70DCF1A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 l="936" t="11538" r="48022" b="10140"/>
          <a:stretch/>
        </p:blipFill>
        <p:spPr>
          <a:xfrm>
            <a:off x="-8878" y="0"/>
            <a:ext cx="630315" cy="6858000"/>
          </a:xfrm>
          <a:prstGeom prst="rect">
            <a:avLst/>
          </a:prstGeom>
        </p:spPr>
      </p:pic>
      <p:sp>
        <p:nvSpPr>
          <p:cNvPr id="5" name="Título 1">
            <a:extLst>
              <a:ext uri="{FF2B5EF4-FFF2-40B4-BE49-F238E27FC236}">
                <a16:creationId xmlns:a16="http://schemas.microsoft.com/office/drawing/2014/main" id="{9C12F888-7858-4F8C-9DFA-4CD08D613599}"/>
              </a:ext>
            </a:extLst>
          </p:cNvPr>
          <p:cNvSpPr txBox="1">
            <a:spLocks/>
          </p:cNvSpPr>
          <p:nvPr/>
        </p:nvSpPr>
        <p:spPr>
          <a:xfrm>
            <a:off x="1814522" y="433553"/>
            <a:ext cx="8948728" cy="95049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sz="4000" b="1" dirty="0">
                <a:solidFill>
                  <a:srgbClr val="7030A0"/>
                </a:solidFill>
              </a:rPr>
              <a:t>Fuentes de consulta</a:t>
            </a:r>
            <a:endParaRPr lang="es-MX" sz="40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742351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áfico 3">
            <a:extLst>
              <a:ext uri="{FF2B5EF4-FFF2-40B4-BE49-F238E27FC236}">
                <a16:creationId xmlns:a16="http://schemas.microsoft.com/office/drawing/2014/main" id="{B875D1DB-421D-40DE-85DB-F6BEF70DCF1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936" t="11538" r="48022" b="10140"/>
          <a:stretch/>
        </p:blipFill>
        <p:spPr>
          <a:xfrm>
            <a:off x="-8878" y="0"/>
            <a:ext cx="630315" cy="6858000"/>
          </a:xfrm>
          <a:prstGeom prst="rect">
            <a:avLst/>
          </a:prstGeom>
        </p:spPr>
      </p:pic>
      <p:grpSp>
        <p:nvGrpSpPr>
          <p:cNvPr id="17" name="Grupo 16">
            <a:extLst>
              <a:ext uri="{FF2B5EF4-FFF2-40B4-BE49-F238E27FC236}">
                <a16:creationId xmlns:a16="http://schemas.microsoft.com/office/drawing/2014/main" id="{82F76FAA-6617-4802-9C7E-826BE51BA733}"/>
              </a:ext>
            </a:extLst>
          </p:cNvPr>
          <p:cNvGrpSpPr/>
          <p:nvPr/>
        </p:nvGrpSpPr>
        <p:grpSpPr>
          <a:xfrm>
            <a:off x="600075" y="474345"/>
            <a:ext cx="10991850" cy="5909310"/>
            <a:chOff x="952500" y="1166842"/>
            <a:chExt cx="10991850" cy="5909310"/>
          </a:xfrm>
        </p:grpSpPr>
        <p:sp>
          <p:nvSpPr>
            <p:cNvPr id="18" name="CuadroTexto 5">
              <a:extLst>
                <a:ext uri="{FF2B5EF4-FFF2-40B4-BE49-F238E27FC236}">
                  <a16:creationId xmlns:a16="http://schemas.microsoft.com/office/drawing/2014/main" id="{9FCCC88B-C9FD-42BA-B7B5-65A33BD0123E}"/>
                </a:ext>
              </a:extLst>
            </p:cNvPr>
            <p:cNvSpPr txBox="1"/>
            <p:nvPr/>
          </p:nvSpPr>
          <p:spPr>
            <a:xfrm>
              <a:off x="952500" y="1166842"/>
              <a:ext cx="10991850" cy="59093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defPPr>
                <a:defRPr lang="es-MX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s-ES" dirty="0"/>
                <a:t>Ponencia Comisionada 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s-ES" dirty="0"/>
                <a:t>María Tanivet Ramos Reyes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lang="es-ES" dirty="0"/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+mn-ea"/>
                  <a:cs typeface="+mn-cs"/>
                </a:rPr>
                <a:t>Dirección de Gobierno Abierto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s-MX">
                  <a:solidFill>
                    <a:prstClr val="black"/>
                  </a:solidFill>
                </a:rPr>
                <a:t>Rey </a:t>
              </a:r>
              <a:r>
                <a:rPr lang="es-MX" dirty="0">
                  <a:solidFill>
                    <a:prstClr val="black"/>
                  </a:solidFill>
                </a:rPr>
                <a:t>Luis Toledo Guzmán</a:t>
              </a:r>
              <a:endParaRPr kumimoji="0" lang="es-MX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endParaRP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endParaRP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endParaRP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+mn-ea"/>
                  <a:cs typeface="+mn-cs"/>
                </a:rPr>
                <a:t>Almendros 122, Col. Reforma, Oaxaca de Juárez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endParaRP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endParaRP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+mn-ea"/>
                  <a:cs typeface="+mn-cs"/>
                </a:rPr>
                <a:t>Tel. institucional: 951- 51 -5- 11- 90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+mn-ea"/>
                  <a:cs typeface="+mn-cs"/>
                </a:rPr>
                <a:t>Ext. 108, 109, </a:t>
              </a:r>
              <a:r>
                <a:rPr lang="es-MX" dirty="0">
                  <a:solidFill>
                    <a:prstClr val="black"/>
                  </a:solidFill>
                </a:rPr>
                <a:t>209</a:t>
              </a:r>
              <a:r>
                <a:rPr kumimoji="0" lang="es-MX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+mn-ea"/>
                  <a:cs typeface="+mn-cs"/>
                </a:rPr>
                <a:t> y 210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endParaRP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endParaRP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+mn-ea"/>
                  <a:cs typeface="+mn-cs"/>
                </a:rPr>
                <a:t>Correo electrónico: 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s-MX" dirty="0"/>
                <a:t>tanivet.ramos@ogaipoaxaca.org.mx</a:t>
              </a:r>
              <a:endParaRPr kumimoji="0" lang="es-MX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endParaRP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+mn-ea"/>
                  <a:cs typeface="+mn-cs"/>
                </a:rPr>
                <a:t>reyluis.toledo@ogaipoaxaca.org.mx  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endParaRP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endParaRP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+mn-ea"/>
                  <a:cs typeface="+mn-cs"/>
                </a:rPr>
                <a:t>Horario de atención: 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+mn-ea"/>
                  <a:cs typeface="+mn-cs"/>
                </a:rPr>
                <a:t>L-V: 09:00 a 17:00 h</a:t>
              </a:r>
            </a:p>
          </p:txBody>
        </p:sp>
        <p:pic>
          <p:nvPicPr>
            <p:cNvPr id="19" name="Gráfico 6" descr="Auricular con relleno sólido">
              <a:extLst>
                <a:ext uri="{FF2B5EF4-FFF2-40B4-BE49-F238E27FC236}">
                  <a16:creationId xmlns:a16="http://schemas.microsoft.com/office/drawing/2014/main" id="{256C1158-5A59-4E21-9D43-368A76D354F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8393930" y="3943842"/>
              <a:ext cx="457200" cy="457200"/>
            </a:xfrm>
            <a:prstGeom prst="rect">
              <a:avLst/>
            </a:prstGeom>
          </p:spPr>
        </p:pic>
        <p:pic>
          <p:nvPicPr>
            <p:cNvPr id="20" name="Gráfico 7" descr="Mapa con marcador con relleno sólido">
              <a:extLst>
                <a:ext uri="{FF2B5EF4-FFF2-40B4-BE49-F238E27FC236}">
                  <a16:creationId xmlns:a16="http://schemas.microsoft.com/office/drawing/2014/main" id="{C733D75B-3430-4EC7-815A-6189FA9F59C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8972855" y="2904154"/>
              <a:ext cx="675663" cy="675663"/>
            </a:xfrm>
            <a:prstGeom prst="rect">
              <a:avLst/>
            </a:prstGeom>
          </p:spPr>
        </p:pic>
        <p:pic>
          <p:nvPicPr>
            <p:cNvPr id="21" name="Gráfico 8" descr="Correo electrónico con relleno sólido">
              <a:extLst>
                <a:ext uri="{FF2B5EF4-FFF2-40B4-BE49-F238E27FC236}">
                  <a16:creationId xmlns:a16="http://schemas.microsoft.com/office/drawing/2014/main" id="{C78F2E6F-683A-4071-BB20-24169D3E2A44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8404240" y="5150533"/>
              <a:ext cx="457200" cy="457200"/>
            </a:xfrm>
            <a:prstGeom prst="rect">
              <a:avLst/>
            </a:prstGeom>
          </p:spPr>
        </p:pic>
        <p:pic>
          <p:nvPicPr>
            <p:cNvPr id="22" name="Imagen 21">
              <a:extLst>
                <a:ext uri="{FF2B5EF4-FFF2-40B4-BE49-F238E27FC236}">
                  <a16:creationId xmlns:a16="http://schemas.microsoft.com/office/drawing/2014/main" id="{BF76DBDF-311E-46DD-843E-182C8D9FA7E3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7627838" y="6429556"/>
              <a:ext cx="457240" cy="4572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776219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89975C-6748-4975-B590-BCA2A562F8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1266" y="321258"/>
            <a:ext cx="6361656" cy="950495"/>
          </a:xfrm>
        </p:spPr>
        <p:txBody>
          <a:bodyPr vert="horz" lIns="91440" tIns="45720" rIns="91440" bIns="45720" rtlCol="0" anchor="b">
            <a:noAutofit/>
          </a:bodyPr>
          <a:lstStyle/>
          <a:p>
            <a:pPr algn="ctr"/>
            <a:r>
              <a:rPr lang="es-MX" sz="4000" b="1" dirty="0">
                <a:solidFill>
                  <a:srgbClr val="7030A0"/>
                </a:solidFill>
              </a:rPr>
              <a:t>1. Transparencia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8B55D7B-CF75-499B-9314-D5AF3FC9C0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26916" y="1504710"/>
            <a:ext cx="10277278" cy="5032032"/>
          </a:xfrm>
        </p:spPr>
        <p:txBody>
          <a:bodyPr anchor="t">
            <a:noAutofit/>
          </a:bodyPr>
          <a:lstStyle/>
          <a:p>
            <a:pPr algn="just">
              <a:lnSpc>
                <a:spcPct val="100000"/>
              </a:lnSpc>
            </a:pPr>
            <a:r>
              <a:rPr lang="es-ES" sz="2400" dirty="0">
                <a:effectLst/>
                <a:ea typeface="Calibri" panose="020F0502020204030204" pitchFamily="34" charset="0"/>
                <a:cs typeface="Tahoma" panose="020B0604030504040204" pitchFamily="34" charset="0"/>
              </a:rPr>
              <a:t>Consiste en que las instituciones públicas pongan a disposición de las personas la información que generen, posean y custodien en el ejercicio de sus atribuciones.</a:t>
            </a:r>
          </a:p>
          <a:p>
            <a:pPr algn="just">
              <a:lnSpc>
                <a:spcPct val="100000"/>
              </a:lnSpc>
              <a:spcAft>
                <a:spcPts val="800"/>
              </a:spcAft>
            </a:pPr>
            <a:r>
              <a:rPr lang="es-ES" sz="2400" dirty="0">
                <a:ea typeface="Calibri" panose="020F0502020204030204" pitchFamily="34" charset="0"/>
                <a:cs typeface="Tahoma" panose="020B0604030504040204" pitchFamily="34" charset="0"/>
              </a:rPr>
              <a:t>P</a:t>
            </a:r>
            <a:r>
              <a:rPr lang="es-ES" sz="2400" dirty="0">
                <a:effectLst/>
                <a:ea typeface="Calibri" panose="020F0502020204030204" pitchFamily="34" charset="0"/>
                <a:cs typeface="Tahoma" panose="020B0604030504040204" pitchFamily="34" charset="0"/>
              </a:rPr>
              <a:t>ueden distinguirse tres tipos de transparencia:</a:t>
            </a:r>
            <a:endParaRPr lang="es-MX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0000"/>
              </a:lnSpc>
              <a:buFont typeface="+mj-lt"/>
              <a:buAutoNum type="alphaLcParenR"/>
            </a:pPr>
            <a:r>
              <a:rPr lang="es-ES" sz="2400" b="1" dirty="0">
                <a:effectLst/>
                <a:ea typeface="Calibri" panose="020F0502020204030204" pitchFamily="34" charset="0"/>
                <a:cs typeface="Tahoma" panose="020B0604030504040204" pitchFamily="34" charset="0"/>
              </a:rPr>
              <a:t>Transparencia activa</a:t>
            </a:r>
            <a:r>
              <a:rPr lang="es-ES" sz="2400" dirty="0">
                <a:effectLst/>
                <a:ea typeface="Calibri" panose="020F0502020204030204" pitchFamily="34" charset="0"/>
                <a:cs typeface="Tahoma" panose="020B0604030504040204" pitchFamily="34" charset="0"/>
              </a:rPr>
              <a:t>: Publicación de información en cumplimiento a las obligaciones de transparencia.</a:t>
            </a:r>
            <a:endParaRPr lang="es-MX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0000"/>
              </a:lnSpc>
              <a:buFont typeface="+mj-lt"/>
              <a:buAutoNum type="alphaLcParenR"/>
            </a:pPr>
            <a:r>
              <a:rPr lang="es-ES" sz="2400" b="1" dirty="0">
                <a:effectLst/>
                <a:ea typeface="Calibri" panose="020F0502020204030204" pitchFamily="34" charset="0"/>
                <a:cs typeface="Tahoma" panose="020B0604030504040204" pitchFamily="34" charset="0"/>
              </a:rPr>
              <a:t>Reactiva</a:t>
            </a:r>
            <a:r>
              <a:rPr lang="es-ES" sz="2400" dirty="0">
                <a:effectLst/>
                <a:ea typeface="Calibri" panose="020F0502020204030204" pitchFamily="34" charset="0"/>
                <a:cs typeface="Tahoma" panose="020B0604030504040204" pitchFamily="34" charset="0"/>
              </a:rPr>
              <a:t>: Entregar información con motivo de una solicitud de acceso a la información pública o en cumplimiento de la determinación de una autoridad competente.</a:t>
            </a:r>
            <a:endParaRPr lang="es-MX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0000"/>
              </a:lnSpc>
              <a:spcAft>
                <a:spcPts val="800"/>
              </a:spcAft>
              <a:buFont typeface="+mj-lt"/>
              <a:buAutoNum type="alphaLcParenR"/>
            </a:pPr>
            <a:r>
              <a:rPr lang="es-ES" sz="2400" b="1" dirty="0">
                <a:effectLst/>
                <a:ea typeface="Calibri" panose="020F0502020204030204" pitchFamily="34" charset="0"/>
                <a:cs typeface="Tahoma" panose="020B0604030504040204" pitchFamily="34" charset="0"/>
              </a:rPr>
              <a:t>Proactiva:</a:t>
            </a:r>
            <a:r>
              <a:rPr lang="es-ES" sz="2400" dirty="0">
                <a:effectLst/>
                <a:ea typeface="Calibri" panose="020F0502020204030204" pitchFamily="34" charset="0"/>
                <a:cs typeface="Tahoma" panose="020B0604030504040204" pitchFamily="34" charset="0"/>
              </a:rPr>
              <a:t> Identificación, generación, publicación y difusión de información útil, adicional o complementaria a las obligaciones de transparencia.</a:t>
            </a:r>
            <a:endParaRPr lang="es-MX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es-MX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es-MX" sz="2400" b="1" dirty="0"/>
          </a:p>
        </p:txBody>
      </p:sp>
      <p:pic>
        <p:nvPicPr>
          <p:cNvPr id="5" name="Gráfico 4">
            <a:extLst>
              <a:ext uri="{FF2B5EF4-FFF2-40B4-BE49-F238E27FC236}">
                <a16:creationId xmlns:a16="http://schemas.microsoft.com/office/drawing/2014/main" id="{89365FAB-DCFE-4615-82CF-1B246A8B9C2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936" t="11538" r="48022" b="10140"/>
          <a:stretch/>
        </p:blipFill>
        <p:spPr>
          <a:xfrm>
            <a:off x="-8878" y="0"/>
            <a:ext cx="63031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57813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89975C-6748-4975-B590-BCA2A562F8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1266" y="321258"/>
            <a:ext cx="6361656" cy="950495"/>
          </a:xfrm>
        </p:spPr>
        <p:txBody>
          <a:bodyPr vert="horz" lIns="91440" tIns="45720" rIns="91440" bIns="45720" rtlCol="0" anchor="b">
            <a:noAutofit/>
          </a:bodyPr>
          <a:lstStyle/>
          <a:p>
            <a:pPr algn="ctr"/>
            <a:r>
              <a:rPr lang="es-ES" sz="4000" b="1" dirty="0">
                <a:solidFill>
                  <a:srgbClr val="7030A0"/>
                </a:solidFill>
              </a:rPr>
              <a:t>2. Rendición</a:t>
            </a:r>
            <a:r>
              <a:rPr lang="es-MX" sz="4000" b="1" dirty="0">
                <a:solidFill>
                  <a:srgbClr val="7030A0"/>
                </a:solidFill>
              </a:rPr>
              <a:t> de cuentas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8B55D7B-CF75-499B-9314-D5AF3FC9C0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92192" y="1504710"/>
            <a:ext cx="10277278" cy="5032032"/>
          </a:xfrm>
        </p:spPr>
        <p:txBody>
          <a:bodyPr anchor="t">
            <a:noAutofit/>
          </a:bodyPr>
          <a:lstStyle/>
          <a:p>
            <a:pPr algn="just">
              <a:lnSpc>
                <a:spcPct val="100000"/>
              </a:lnSpc>
            </a:pPr>
            <a:r>
              <a:rPr lang="es-ES" sz="3200" b="1" dirty="0">
                <a:effectLst/>
                <a:ea typeface="Calibri" panose="020F0502020204030204" pitchFamily="34" charset="0"/>
                <a:cs typeface="Tahoma" panose="020B0604030504040204" pitchFamily="34" charset="0"/>
              </a:rPr>
              <a:t>“…una obligación de políticos e instituciones, a través de sus funcionarios, de informar sobre sus decisiones y de justificarlas públicamente, e implica la capacidad de sancionarlos en caso de que hayan violado sus deberes públicos”. </a:t>
            </a:r>
            <a:r>
              <a:rPr lang="es-ES" sz="3200" b="1" dirty="0">
                <a:solidFill>
                  <a:schemeClr val="bg1">
                    <a:lumMod val="50000"/>
                  </a:schemeClr>
                </a:solidFill>
                <a:effectLst/>
                <a:ea typeface="Calibri" panose="020F0502020204030204" pitchFamily="34" charset="0"/>
                <a:cs typeface="Tahoma" panose="020B0604030504040204" pitchFamily="34" charset="0"/>
              </a:rPr>
              <a:t>(Andreas Schedler)</a:t>
            </a:r>
          </a:p>
          <a:p>
            <a:pPr algn="just"/>
            <a:r>
              <a:rPr lang="es-ES" sz="3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La rendición de cuentas involucra tres formas para prevenir y corregir los abusos de poder: Obliga al poder a abrirse a la inspección pública; le mandata explicar y justificar sus actos; y lo supedita a la amenaza de recibir sanciones.</a:t>
            </a:r>
            <a:endParaRPr lang="es-MX" sz="3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es-MX" sz="3200" b="1" dirty="0"/>
          </a:p>
        </p:txBody>
      </p:sp>
      <p:pic>
        <p:nvPicPr>
          <p:cNvPr id="5" name="Gráfico 4">
            <a:extLst>
              <a:ext uri="{FF2B5EF4-FFF2-40B4-BE49-F238E27FC236}">
                <a16:creationId xmlns:a16="http://schemas.microsoft.com/office/drawing/2014/main" id="{89365FAB-DCFE-4615-82CF-1B246A8B9C2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936" t="11538" r="48022" b="10140"/>
          <a:stretch/>
        </p:blipFill>
        <p:spPr>
          <a:xfrm>
            <a:off x="-8878" y="0"/>
            <a:ext cx="63031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25219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89975C-6748-4975-B590-BCA2A562F8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1266" y="321258"/>
            <a:ext cx="6361656" cy="950495"/>
          </a:xfrm>
        </p:spPr>
        <p:txBody>
          <a:bodyPr vert="horz" lIns="91440" tIns="45720" rIns="91440" bIns="45720" rtlCol="0" anchor="b">
            <a:noAutofit/>
          </a:bodyPr>
          <a:lstStyle/>
          <a:p>
            <a:pPr algn="ctr"/>
            <a:r>
              <a:rPr lang="es-ES" sz="4000" b="1" dirty="0">
                <a:solidFill>
                  <a:srgbClr val="7030A0"/>
                </a:solidFill>
              </a:rPr>
              <a:t>3. Participación y colaboración</a:t>
            </a:r>
            <a:endParaRPr lang="es-MX" sz="4000" b="1" dirty="0">
              <a:solidFill>
                <a:srgbClr val="7030A0"/>
              </a:solidFill>
            </a:endParaRP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8B55D7B-CF75-499B-9314-D5AF3FC9C0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92192" y="1504710"/>
            <a:ext cx="10277278" cy="5032032"/>
          </a:xfrm>
        </p:spPr>
        <p:txBody>
          <a:bodyPr anchor="t">
            <a:noAutofit/>
          </a:bodyPr>
          <a:lstStyle/>
          <a:p>
            <a:pPr algn="just">
              <a:lnSpc>
                <a:spcPct val="100000"/>
              </a:lnSpc>
            </a:pPr>
            <a:r>
              <a:rPr lang="es-ES" sz="3200" dirty="0">
                <a:effectLst/>
                <a:ea typeface="Calibri" panose="020F0502020204030204" pitchFamily="34" charset="0"/>
                <a:cs typeface="Tahoma" panose="020B0604030504040204" pitchFamily="34" charset="0"/>
              </a:rPr>
              <a:t>Conlleva a “abrir las puertas” del gobierno para que, funcionarios, sociedad civil organizada y población en general, deliberen sobre los problemas públicos, diseñen e implementen de manera colaborativa políticas públicas, programas y acciones que den solución a problemas públicos.</a:t>
            </a:r>
          </a:p>
          <a:p>
            <a:pPr algn="just">
              <a:lnSpc>
                <a:spcPct val="100000"/>
              </a:lnSpc>
            </a:pPr>
            <a:r>
              <a:rPr lang="es-ES" sz="3200" b="1" dirty="0">
                <a:ea typeface="Calibri" panose="020F0502020204030204" pitchFamily="34" charset="0"/>
                <a:cs typeface="Tahoma" panose="020B0604030504040204" pitchFamily="34" charset="0"/>
              </a:rPr>
              <a:t>¡I</a:t>
            </a:r>
            <a:r>
              <a:rPr lang="es-ES" sz="3200" b="1" dirty="0">
                <a:effectLst/>
                <a:ea typeface="Calibri" panose="020F0502020204030204" pitchFamily="34" charset="0"/>
                <a:cs typeface="Tahoma" panose="020B0604030504040204" pitchFamily="34" charset="0"/>
              </a:rPr>
              <a:t>mplica colocar a la población en el centro de las decisiones y el quehacer gubernamental!</a:t>
            </a:r>
          </a:p>
          <a:p>
            <a:pPr algn="just"/>
            <a:endParaRPr lang="es-MX" sz="3200" b="1" dirty="0"/>
          </a:p>
        </p:txBody>
      </p:sp>
      <p:pic>
        <p:nvPicPr>
          <p:cNvPr id="5" name="Gráfico 4">
            <a:extLst>
              <a:ext uri="{FF2B5EF4-FFF2-40B4-BE49-F238E27FC236}">
                <a16:creationId xmlns:a16="http://schemas.microsoft.com/office/drawing/2014/main" id="{89365FAB-DCFE-4615-82CF-1B246A8B9C2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936" t="11538" r="48022" b="10140"/>
          <a:stretch/>
        </p:blipFill>
        <p:spPr>
          <a:xfrm>
            <a:off x="-8878" y="0"/>
            <a:ext cx="63031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33536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89975C-6748-4975-B590-BCA2A562F8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1266" y="321258"/>
            <a:ext cx="6361656" cy="950495"/>
          </a:xfrm>
        </p:spPr>
        <p:txBody>
          <a:bodyPr vert="horz" lIns="91440" tIns="45720" rIns="91440" bIns="45720" rtlCol="0" anchor="b">
            <a:noAutofit/>
          </a:bodyPr>
          <a:lstStyle/>
          <a:p>
            <a:pPr algn="ctr"/>
            <a:r>
              <a:rPr lang="es-ES" sz="4000" b="1" dirty="0">
                <a:solidFill>
                  <a:srgbClr val="7030A0"/>
                </a:solidFill>
              </a:rPr>
              <a:t>Dimensiones de mecanismos de participación</a:t>
            </a:r>
            <a:endParaRPr lang="es-MX" sz="4000" b="1" dirty="0">
              <a:solidFill>
                <a:srgbClr val="7030A0"/>
              </a:solidFill>
            </a:endParaRP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8B55D7B-CF75-499B-9314-D5AF3FC9C0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92192" y="1504710"/>
            <a:ext cx="10277278" cy="5032032"/>
          </a:xfrm>
        </p:spPr>
        <p:txBody>
          <a:bodyPr anchor="t">
            <a:noAutofit/>
          </a:bodyPr>
          <a:lstStyle/>
          <a:p>
            <a:pPr marL="342900" indent="-342900" algn="just">
              <a:lnSpc>
                <a:spcPct val="100000"/>
              </a:lnSpc>
              <a:buAutoNum type="alphaLcParenR"/>
            </a:pPr>
            <a:r>
              <a:rPr lang="es-ES" sz="2800" b="1" dirty="0">
                <a:effectLst/>
                <a:ea typeface="Calibri" panose="020F0502020204030204" pitchFamily="34" charset="0"/>
                <a:cs typeface="Tahoma" panose="020B0604030504040204" pitchFamily="34" charset="0"/>
              </a:rPr>
              <a:t>Consulta: </a:t>
            </a:r>
            <a:r>
              <a:rPr lang="es-ES" sz="2800" dirty="0">
                <a:effectLst/>
                <a:ea typeface="Calibri" panose="020F0502020204030204" pitchFamily="34" charset="0"/>
                <a:cs typeface="Tahoma" panose="020B0604030504040204" pitchFamily="34" charset="0"/>
              </a:rPr>
              <a:t>Las instituciones escuchan las opiniones sobre las necesidades o demandas de información de la sociedad.</a:t>
            </a:r>
          </a:p>
          <a:p>
            <a:pPr marL="342900" indent="-342900" algn="just">
              <a:lnSpc>
                <a:spcPct val="100000"/>
              </a:lnSpc>
              <a:buAutoNum type="alphaLcParenR"/>
            </a:pPr>
            <a:r>
              <a:rPr lang="es-ES" sz="2800" b="1" dirty="0">
                <a:ea typeface="Calibri" panose="020F0502020204030204" pitchFamily="34" charset="0"/>
                <a:cs typeface="Tahoma" panose="020B0604030504040204" pitchFamily="34" charset="0"/>
              </a:rPr>
              <a:t>Involucramiento: </a:t>
            </a:r>
            <a:r>
              <a:rPr lang="es-ES" sz="2800" dirty="0">
                <a:effectLst/>
                <a:ea typeface="Calibri" panose="020F0502020204030204" pitchFamily="34" charset="0"/>
                <a:cs typeface="Tahoma" panose="020B0604030504040204" pitchFamily="34" charset="0"/>
              </a:rPr>
              <a:t>Las instituciones permiten la incidencia de la sociedad para la atención de sus necesidades o demandas de información.</a:t>
            </a:r>
          </a:p>
          <a:p>
            <a:pPr marL="342900" indent="-342900" algn="just">
              <a:lnSpc>
                <a:spcPct val="100000"/>
              </a:lnSpc>
              <a:buAutoNum type="alphaLcParenR"/>
            </a:pPr>
            <a:r>
              <a:rPr lang="es-ES" sz="2800" b="1" dirty="0">
                <a:ea typeface="Calibri" panose="020F0502020204030204" pitchFamily="34" charset="0"/>
                <a:cs typeface="Tahoma" panose="020B0604030504040204" pitchFamily="34" charset="0"/>
              </a:rPr>
              <a:t>Colaboración: </a:t>
            </a:r>
            <a:r>
              <a:rPr lang="es-ES" sz="2800" dirty="0">
                <a:effectLst/>
                <a:ea typeface="Calibri" panose="020F0502020204030204" pitchFamily="34" charset="0"/>
                <a:cs typeface="Tahoma" panose="020B0604030504040204" pitchFamily="34" charset="0"/>
              </a:rPr>
              <a:t>Las instituciones trabajan de la mano de la sociedad para la atención de sus necesidades o demandas.</a:t>
            </a:r>
          </a:p>
          <a:p>
            <a:pPr marL="342900" indent="-342900" algn="just">
              <a:lnSpc>
                <a:spcPct val="100000"/>
              </a:lnSpc>
              <a:buAutoNum type="alphaLcParenR"/>
            </a:pPr>
            <a:r>
              <a:rPr lang="es-ES" sz="2800" b="1" dirty="0">
                <a:ea typeface="Calibri" panose="020F0502020204030204" pitchFamily="34" charset="0"/>
                <a:cs typeface="Tahoma" panose="020B0604030504040204" pitchFamily="34" charset="0"/>
              </a:rPr>
              <a:t>Incidencia</a:t>
            </a:r>
            <a:r>
              <a:rPr lang="es-ES" sz="2800" dirty="0">
                <a:ea typeface="Calibri" panose="020F0502020204030204" pitchFamily="34" charset="0"/>
                <a:cs typeface="Tahoma" panose="020B0604030504040204" pitchFamily="34" charset="0"/>
              </a:rPr>
              <a:t>: </a:t>
            </a:r>
            <a:r>
              <a:rPr lang="es-ES" sz="2800" dirty="0">
                <a:effectLst/>
                <a:ea typeface="Calibri" panose="020F0502020204030204" pitchFamily="34" charset="0"/>
                <a:cs typeface="Tahoma" panose="020B0604030504040204" pitchFamily="34" charset="0"/>
              </a:rPr>
              <a:t>Las instituciones atienden e implementan las recomendaciones de la sociedad para la atención de sus necesidades o demandas.</a:t>
            </a:r>
            <a:endParaRPr lang="es-MX" sz="2800" b="1" dirty="0"/>
          </a:p>
        </p:txBody>
      </p:sp>
      <p:pic>
        <p:nvPicPr>
          <p:cNvPr id="5" name="Gráfico 4">
            <a:extLst>
              <a:ext uri="{FF2B5EF4-FFF2-40B4-BE49-F238E27FC236}">
                <a16:creationId xmlns:a16="http://schemas.microsoft.com/office/drawing/2014/main" id="{89365FAB-DCFE-4615-82CF-1B246A8B9C2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936" t="11538" r="48022" b="10140"/>
          <a:stretch/>
        </p:blipFill>
        <p:spPr>
          <a:xfrm>
            <a:off x="-8878" y="0"/>
            <a:ext cx="63031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13596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89975C-6748-4975-B590-BCA2A562F8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1266" y="321258"/>
            <a:ext cx="6361656" cy="950495"/>
          </a:xfrm>
        </p:spPr>
        <p:txBody>
          <a:bodyPr vert="horz" lIns="91440" tIns="45720" rIns="91440" bIns="45720" rtlCol="0" anchor="b">
            <a:noAutofit/>
          </a:bodyPr>
          <a:lstStyle/>
          <a:p>
            <a:pPr algn="ctr"/>
            <a:r>
              <a:rPr lang="es-ES" sz="4000" b="1" dirty="0">
                <a:solidFill>
                  <a:srgbClr val="7030A0"/>
                </a:solidFill>
              </a:rPr>
              <a:t>Ejemplos de mecanismos de participación</a:t>
            </a:r>
            <a:endParaRPr lang="es-MX" sz="4000" b="1" dirty="0">
              <a:solidFill>
                <a:srgbClr val="7030A0"/>
              </a:solidFill>
            </a:endParaRP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8B55D7B-CF75-499B-9314-D5AF3FC9C0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92192" y="1504710"/>
            <a:ext cx="10277278" cy="5032032"/>
          </a:xfrm>
        </p:spPr>
        <p:txBody>
          <a:bodyPr anchor="t">
            <a:noAutofit/>
          </a:bodyPr>
          <a:lstStyle/>
          <a:p>
            <a:pPr marL="342900" indent="-342900" algn="just">
              <a:lnSpc>
                <a:spcPct val="100000"/>
              </a:lnSpc>
              <a:buFont typeface="Arial" panose="020B0604020202020204" pitchFamily="34" charset="0"/>
              <a:buAutoNum type="alphaLcParenR"/>
            </a:pPr>
            <a:r>
              <a:rPr lang="es-ES" sz="3200" dirty="0">
                <a:ea typeface="Calibri" panose="020F0502020204030204" pitchFamily="34" charset="0"/>
                <a:cs typeface="Tahoma" panose="020B0604030504040204" pitchFamily="34" charset="0"/>
              </a:rPr>
              <a:t>Buzones de sugerencias.</a:t>
            </a:r>
          </a:p>
          <a:p>
            <a:pPr marL="342900" indent="-342900" algn="just">
              <a:lnSpc>
                <a:spcPct val="100000"/>
              </a:lnSpc>
              <a:buAutoNum type="alphaLcParenR"/>
            </a:pPr>
            <a:r>
              <a:rPr lang="es-ES" sz="3200" dirty="0">
                <a:effectLst/>
                <a:ea typeface="Calibri" panose="020F0502020204030204" pitchFamily="34" charset="0"/>
                <a:cs typeface="Tahoma" panose="020B0604030504040204" pitchFamily="34" charset="0"/>
              </a:rPr>
              <a:t>Encuestas de satisfacción de la información.</a:t>
            </a:r>
          </a:p>
          <a:p>
            <a:pPr marL="342900" indent="-342900" algn="just">
              <a:lnSpc>
                <a:spcPct val="100000"/>
              </a:lnSpc>
              <a:buAutoNum type="alphaLcParenR"/>
            </a:pPr>
            <a:r>
              <a:rPr lang="es-ES" sz="3200" dirty="0">
                <a:effectLst/>
                <a:ea typeface="Calibri" panose="020F0502020204030204" pitchFamily="34" charset="0"/>
                <a:cs typeface="Tahoma" panose="020B0604030504040204" pitchFamily="34" charset="0"/>
              </a:rPr>
              <a:t>Sondeos de opinión.</a:t>
            </a:r>
          </a:p>
          <a:p>
            <a:pPr marL="342900" indent="-342900" algn="just">
              <a:lnSpc>
                <a:spcPct val="100000"/>
              </a:lnSpc>
              <a:buAutoNum type="alphaLcParenR"/>
            </a:pPr>
            <a:r>
              <a:rPr lang="es-ES" sz="3200" dirty="0">
                <a:effectLst/>
                <a:ea typeface="Calibri" panose="020F0502020204030204" pitchFamily="34" charset="0"/>
                <a:cs typeface="Tahoma" panose="020B0604030504040204" pitchFamily="34" charset="0"/>
              </a:rPr>
              <a:t>Entrevistas.</a:t>
            </a:r>
          </a:p>
          <a:p>
            <a:pPr marL="342900" indent="-342900" algn="just">
              <a:lnSpc>
                <a:spcPct val="100000"/>
              </a:lnSpc>
              <a:buAutoNum type="alphaLcParenR"/>
            </a:pPr>
            <a:r>
              <a:rPr lang="es-ES" sz="3200" dirty="0">
                <a:effectLst/>
                <a:ea typeface="Calibri" panose="020F0502020204030204" pitchFamily="34" charset="0"/>
                <a:cs typeface="Tahoma" panose="020B0604030504040204" pitchFamily="34" charset="0"/>
              </a:rPr>
              <a:t>Asambleas o foros ciudadanos.</a:t>
            </a:r>
          </a:p>
          <a:p>
            <a:pPr marL="342900" indent="-342900" algn="just">
              <a:lnSpc>
                <a:spcPct val="100000"/>
              </a:lnSpc>
              <a:buAutoNum type="alphaLcParenR"/>
            </a:pPr>
            <a:r>
              <a:rPr lang="es-ES" sz="3200" dirty="0">
                <a:effectLst/>
                <a:ea typeface="Calibri" panose="020F0502020204030204" pitchFamily="34" charset="0"/>
                <a:cs typeface="Tahoma" panose="020B0604030504040204" pitchFamily="34" charset="0"/>
              </a:rPr>
              <a:t>Grupos de enfoque.</a:t>
            </a:r>
          </a:p>
          <a:p>
            <a:pPr marL="342900" indent="-342900" algn="just">
              <a:lnSpc>
                <a:spcPct val="100000"/>
              </a:lnSpc>
              <a:buAutoNum type="alphaLcParenR"/>
            </a:pPr>
            <a:r>
              <a:rPr lang="es-ES" sz="3200" dirty="0">
                <a:effectLst/>
                <a:ea typeface="Calibri" panose="020F0502020204030204" pitchFamily="34" charset="0"/>
                <a:cs typeface="Tahoma" panose="020B0604030504040204" pitchFamily="34" charset="0"/>
              </a:rPr>
              <a:t>Panel de expertos.</a:t>
            </a:r>
          </a:p>
          <a:p>
            <a:pPr marL="342900" indent="-342900" algn="just">
              <a:lnSpc>
                <a:spcPct val="100000"/>
              </a:lnSpc>
              <a:buAutoNum type="alphaLcParenR"/>
            </a:pPr>
            <a:r>
              <a:rPr lang="es-ES" sz="3200" dirty="0">
                <a:effectLst/>
                <a:ea typeface="Calibri" panose="020F0502020204030204" pitchFamily="34" charset="0"/>
                <a:cs typeface="Tahoma" panose="020B0604030504040204" pitchFamily="34" charset="0"/>
              </a:rPr>
              <a:t>Contraloría social</a:t>
            </a:r>
          </a:p>
        </p:txBody>
      </p:sp>
      <p:pic>
        <p:nvPicPr>
          <p:cNvPr id="5" name="Gráfico 4">
            <a:extLst>
              <a:ext uri="{FF2B5EF4-FFF2-40B4-BE49-F238E27FC236}">
                <a16:creationId xmlns:a16="http://schemas.microsoft.com/office/drawing/2014/main" id="{89365FAB-DCFE-4615-82CF-1B246A8B9C2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936" t="11538" r="48022" b="10140"/>
          <a:stretch/>
        </p:blipFill>
        <p:spPr>
          <a:xfrm>
            <a:off x="-8878" y="0"/>
            <a:ext cx="63031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11838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89975C-6748-4975-B590-BCA2A562F8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1266" y="321258"/>
            <a:ext cx="6361656" cy="950495"/>
          </a:xfrm>
        </p:spPr>
        <p:txBody>
          <a:bodyPr vert="horz" lIns="91440" tIns="45720" rIns="91440" bIns="45720" rtlCol="0" anchor="b">
            <a:noAutofit/>
          </a:bodyPr>
          <a:lstStyle/>
          <a:p>
            <a:pPr algn="ctr"/>
            <a:r>
              <a:rPr lang="es-ES" sz="4000" b="1" dirty="0">
                <a:solidFill>
                  <a:srgbClr val="7030A0"/>
                </a:solidFill>
              </a:rPr>
              <a:t>4. Innovación</a:t>
            </a:r>
            <a:endParaRPr lang="es-MX" sz="4000" b="1" dirty="0">
              <a:solidFill>
                <a:srgbClr val="7030A0"/>
              </a:solidFill>
            </a:endParaRP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8B55D7B-CF75-499B-9314-D5AF3FC9C0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92192" y="1504710"/>
            <a:ext cx="10277278" cy="5032032"/>
          </a:xfrm>
        </p:spPr>
        <p:txBody>
          <a:bodyPr anchor="t">
            <a:noAutofit/>
          </a:bodyPr>
          <a:lstStyle/>
          <a:p>
            <a:pPr algn="just">
              <a:lnSpc>
                <a:spcPct val="100000"/>
              </a:lnSpc>
            </a:pPr>
            <a:r>
              <a:rPr lang="es-ES" sz="3600" dirty="0"/>
              <a:t>Es un modelo de gestión orientado a atender y solucionar problemas públicos, a través de instrumentos, herramientas y tecnologías diferentes a las tradicionalmente utilizadas. </a:t>
            </a:r>
          </a:p>
          <a:p>
            <a:pPr algn="just">
              <a:lnSpc>
                <a:spcPct val="100000"/>
              </a:lnSpc>
            </a:pPr>
            <a:r>
              <a:rPr lang="es-ES" sz="3600" dirty="0"/>
              <a:t>“La innovación en el sector público significa que las nuevas ideas funcionen para la creación de valor público”. </a:t>
            </a:r>
            <a:r>
              <a:rPr lang="es-ES" sz="2800" dirty="0">
                <a:solidFill>
                  <a:schemeClr val="bg1">
                    <a:lumMod val="50000"/>
                  </a:schemeClr>
                </a:solidFill>
              </a:rPr>
              <a:t>Geoff Mulgan. </a:t>
            </a:r>
          </a:p>
          <a:p>
            <a:pPr algn="just">
              <a:lnSpc>
                <a:spcPct val="100000"/>
              </a:lnSpc>
            </a:pPr>
            <a:endParaRPr lang="es-ES" sz="3600" dirty="0"/>
          </a:p>
          <a:p>
            <a:pPr algn="just">
              <a:lnSpc>
                <a:spcPct val="100000"/>
              </a:lnSpc>
            </a:pPr>
            <a:endParaRPr lang="es-ES" sz="3600" dirty="0">
              <a:effectLst/>
              <a:ea typeface="Calibri" panose="020F0502020204030204" pitchFamily="34" charset="0"/>
              <a:cs typeface="Tahoma" panose="020B0604030504040204" pitchFamily="34" charset="0"/>
            </a:endParaRPr>
          </a:p>
          <a:p>
            <a:pPr algn="just"/>
            <a:endParaRPr lang="es-MX" sz="3600" b="1" dirty="0"/>
          </a:p>
        </p:txBody>
      </p:sp>
      <p:pic>
        <p:nvPicPr>
          <p:cNvPr id="5" name="Gráfico 4">
            <a:extLst>
              <a:ext uri="{FF2B5EF4-FFF2-40B4-BE49-F238E27FC236}">
                <a16:creationId xmlns:a16="http://schemas.microsoft.com/office/drawing/2014/main" id="{89365FAB-DCFE-4615-82CF-1B246A8B9C2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936" t="11538" r="48022" b="10140"/>
          <a:stretch/>
        </p:blipFill>
        <p:spPr>
          <a:xfrm>
            <a:off x="-8878" y="0"/>
            <a:ext cx="63031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972203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9212</TotalTime>
  <Words>1737</Words>
  <Application>Microsoft Office PowerPoint</Application>
  <PresentationFormat>Panorámica</PresentationFormat>
  <Paragraphs>220</Paragraphs>
  <Slides>35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35</vt:i4>
      </vt:variant>
    </vt:vector>
  </HeadingPairs>
  <TitlesOfParts>
    <vt:vector size="42" baseType="lpstr">
      <vt:lpstr>Arial</vt:lpstr>
      <vt:lpstr>Calibri</vt:lpstr>
      <vt:lpstr>Calibri Light</vt:lpstr>
      <vt:lpstr>Century Gothic</vt:lpstr>
      <vt:lpstr>Montserrat</vt:lpstr>
      <vt:lpstr>Symbol</vt:lpstr>
      <vt:lpstr>Tema de Office</vt:lpstr>
      <vt:lpstr>Presentación de PowerPoint</vt:lpstr>
      <vt:lpstr>Gobierno Abierto</vt:lpstr>
      <vt:lpstr>Presentación de PowerPoint</vt:lpstr>
      <vt:lpstr>1. Transparencia</vt:lpstr>
      <vt:lpstr>2. Rendición de cuentas</vt:lpstr>
      <vt:lpstr>3. Participación y colaboración</vt:lpstr>
      <vt:lpstr>Dimensiones de mecanismos de participación</vt:lpstr>
      <vt:lpstr>Ejemplos de mecanismos de participación</vt:lpstr>
      <vt:lpstr>4. Innovación</vt:lpstr>
      <vt:lpstr>Métrica de Gobierno Abierto 2023</vt:lpstr>
      <vt:lpstr>Métrica de Gobierno Abierto (MGA)</vt:lpstr>
      <vt:lpstr>Estructura de la Métrica de Gobierno Abierto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rositax m. u.</dc:creator>
  <cp:lastModifiedBy>Gobierno Abierto</cp:lastModifiedBy>
  <cp:revision>373</cp:revision>
  <cp:lastPrinted>2024-04-25T16:07:00Z</cp:lastPrinted>
  <dcterms:created xsi:type="dcterms:W3CDTF">2023-04-10T15:35:27Z</dcterms:created>
  <dcterms:modified xsi:type="dcterms:W3CDTF">2024-06-26T21:58:50Z</dcterms:modified>
</cp:coreProperties>
</file>