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398" r:id="rId3"/>
    <p:sldId id="399" r:id="rId4"/>
    <p:sldId id="363" r:id="rId5"/>
    <p:sldId id="365" r:id="rId6"/>
    <p:sldId id="372" r:id="rId7"/>
    <p:sldId id="373" r:id="rId8"/>
    <p:sldId id="400" r:id="rId9"/>
    <p:sldId id="380" r:id="rId10"/>
    <p:sldId id="378" r:id="rId11"/>
    <p:sldId id="379" r:id="rId12"/>
    <p:sldId id="377" r:id="rId13"/>
    <p:sldId id="401" r:id="rId14"/>
    <p:sldId id="385" r:id="rId15"/>
    <p:sldId id="383" r:id="rId16"/>
    <p:sldId id="384" r:id="rId17"/>
    <p:sldId id="382" r:id="rId18"/>
    <p:sldId id="352" r:id="rId19"/>
    <p:sldId id="355" r:id="rId20"/>
  </p:sldIdLst>
  <p:sldSz cx="12192000" cy="6858000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bierno Abierto" initials="GA" lastIdx="1" clrIdx="0">
    <p:extLst>
      <p:ext uri="{19B8F6BF-5375-455C-9EA6-DF929625EA0E}">
        <p15:presenceInfo xmlns:p15="http://schemas.microsoft.com/office/powerpoint/2012/main" userId="Gobierno Abier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32F85"/>
    <a:srgbClr val="C898C9"/>
    <a:srgbClr val="CCCCFF"/>
    <a:srgbClr val="800000"/>
    <a:srgbClr val="FFCCCC"/>
    <a:srgbClr val="C14747"/>
    <a:srgbClr val="800080"/>
    <a:srgbClr val="B490D8"/>
    <a:srgbClr val="F77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93595" autoAdjust="0"/>
  </p:normalViewPr>
  <p:slideViewPr>
    <p:cSldViewPr snapToGrid="0">
      <p:cViewPr varScale="1">
        <p:scale>
          <a:sx n="83" d="100"/>
          <a:sy n="83" d="100"/>
        </p:scale>
        <p:origin x="20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image" Target="../media/image9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image" Target="../media/image9.png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Gubernatura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Participación</c:v>
                </c:pt>
                <c:pt idx="1">
                  <c:v>Transparencia</c:v>
                </c:pt>
                <c:pt idx="2">
                  <c:v>Índice de Gobierno Abierto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0.34</c:v>
                </c:pt>
                <c:pt idx="1">
                  <c:v>0.73099999999999998</c:v>
                </c:pt>
                <c:pt idx="2">
                  <c:v>0.53600000000000003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B4-4B84-AA92-80322E957EE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Promedio Estatal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Participación</c:v>
                </c:pt>
                <c:pt idx="1">
                  <c:v>Transparencia</c:v>
                </c:pt>
                <c:pt idx="2">
                  <c:v>Índice de Gobierno Abierto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0.27</c:v>
                </c:pt>
                <c:pt idx="1">
                  <c:v>0.52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B4-4B84-AA92-80322E957EE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Promedio Nacional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Participación</c:v>
                </c:pt>
                <c:pt idx="1">
                  <c:v>Transparencia</c:v>
                </c:pt>
                <c:pt idx="2">
                  <c:v>Índice de Gobierno Abierto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0.32</c:v>
                </c:pt>
                <c:pt idx="1">
                  <c:v>0.6</c:v>
                </c:pt>
                <c:pt idx="2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7-47FB-ACCA-3A40A4D83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01951535"/>
        <c:axId val="1401947647"/>
      </c:barChart>
      <c:catAx>
        <c:axId val="14019515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01947647"/>
        <c:crosses val="autoZero"/>
        <c:auto val="1"/>
        <c:lblAlgn val="ctr"/>
        <c:lblOffset val="100"/>
        <c:noMultiLvlLbl val="0"/>
      </c:catAx>
      <c:valAx>
        <c:axId val="1401947647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01951535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183050572286712"/>
          <c:y val="0.91688140275089791"/>
          <c:w val="0.56171220083533802"/>
          <c:h val="7.64658387464575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accent5">
              <a:lumMod val="50000"/>
            </a:schemeClr>
          </a:solidFill>
        </a:defRPr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3E5-4AEA-BAA2-2977B8B123D2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FE7-4B4A-89B9-8B23C2535861}"/>
              </c:ext>
            </c:extLst>
          </c:dPt>
          <c:dPt>
            <c:idx val="3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87F5-4F21-95F3-B3F3D6E17FAC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7C7-4A50-A913-DEE524B6B629}"/>
              </c:ext>
            </c:extLst>
          </c:dPt>
          <c:dPt>
            <c:idx val="35"/>
            <c:invertIfNegative val="0"/>
            <c:bubble3D val="0"/>
            <c:spPr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959-43AE-A594-D0907731F2D0}"/>
              </c:ext>
            </c:extLst>
          </c:dPt>
          <c:dPt>
            <c:idx val="4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0CC-4FBF-A359-B9F86D1A2A6C}"/>
              </c:ext>
            </c:extLst>
          </c:dPt>
          <c:dPt>
            <c:idx val="4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20F-42FC-85C9-DD1F07D37DB9}"/>
              </c:ext>
            </c:extLst>
          </c:dPt>
          <c:dPt>
            <c:idx val="48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B2A-404A-BB48-EFF7BF7D4FF8}"/>
              </c:ext>
            </c:extLst>
          </c:dPt>
          <c:dPt>
            <c:idx val="6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DDF-48D4-A5F0-19F851BBA13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3E5-4AEA-BAA2-2977B8B123D2}"/>
                </c:ext>
              </c:extLst>
            </c:dLbl>
            <c:dLbl>
              <c:idx val="33"/>
              <c:layout>
                <c:manualLayout>
                  <c:x val="0"/>
                  <c:y val="4.45241906588941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C7-4A50-A913-DEE524B6B629}"/>
                </c:ext>
              </c:extLst>
            </c:dLbl>
            <c:dLbl>
              <c:idx val="35"/>
              <c:layout>
                <c:manualLayout>
                  <c:x val="4.387234837517312E-2"/>
                  <c:y val="1.33572571976684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959-43AE-A594-D0907731F2D0}"/>
                </c:ext>
              </c:extLst>
            </c:dLbl>
            <c:dLbl>
              <c:idx val="42"/>
              <c:layout>
                <c:manualLayout>
                  <c:x val="-4.6181419342288341E-3"/>
                  <c:y val="4.452419065889491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B2F7E7F-B56C-4A14-BA7E-10B2CC266951}" type="VALUE">
                      <a:rPr lang="en-US" sz="400"/>
                      <a:pPr>
                        <a:defRPr sz="14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0CC-4FBF-A359-B9F86D1A2A6C}"/>
                </c:ext>
              </c:extLst>
            </c:dLbl>
            <c:dLbl>
              <c:idx val="43"/>
              <c:layout>
                <c:manualLayout>
                  <c:x val="2.309070967114375E-3"/>
                  <c:y val="0"/>
                </c:manualLayout>
              </c:layout>
              <c:tx>
                <c:rich>
                  <a:bodyPr/>
                  <a:lstStyle/>
                  <a:p>
                    <a:fld id="{5977E60C-09F1-4DE0-BE41-E31D0D4F76F6}" type="VALUE">
                      <a:rPr lang="en-US" sz="400">
                        <a:solidFill>
                          <a:schemeClr val="tx1"/>
                        </a:solidFill>
                      </a:rPr>
                      <a:pPr/>
                      <a:t>[VALOR]</a:t>
                    </a:fld>
                    <a:endParaRPr lang="es-MX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20F-42FC-85C9-DD1F07D37DB9}"/>
                </c:ext>
              </c:extLst>
            </c:dLbl>
            <c:dLbl>
              <c:idx val="48"/>
              <c:layout>
                <c:manualLayout>
                  <c:x val="-1.1545354835571875E-3"/>
                  <c:y val="2.22620953294474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2A-404A-BB48-EFF7BF7D4FF8}"/>
                </c:ext>
              </c:extLst>
            </c:dLbl>
            <c:dLbl>
              <c:idx val="57"/>
              <c:layout>
                <c:manualLayout>
                  <c:x val="-1.6932991480809548E-16"/>
                  <c:y val="2.226209532944745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rgbClr val="66006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892E4E4-3246-46CD-B8C0-BDDB344462BC}" type="VALUE">
                      <a:rPr lang="en-US" sz="400">
                        <a:solidFill>
                          <a:schemeClr val="tx1"/>
                        </a:solidFill>
                      </a:rPr>
                      <a:pPr>
                        <a:defRPr sz="1600">
                          <a:solidFill>
                            <a:srgbClr val="660066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66006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2FE7-4B4A-89B9-8B23C2535861}"/>
                </c:ext>
              </c:extLst>
            </c:dLbl>
            <c:dLbl>
              <c:idx val="60"/>
              <c:layout>
                <c:manualLayout>
                  <c:x val="-1.1545354835571875E-3"/>
                  <c:y val="2.22620953294474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DF-48D4-A5F0-19F851BBA1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Hoja1!$A$2:$A$63</c:f>
              <c:strCache>
                <c:ptCount val="62"/>
                <c:pt idx="0">
                  <c:v>La Trinidad Vista Hermosa</c:v>
                </c:pt>
                <c:pt idx="1">
                  <c:v>Natividad</c:v>
                </c:pt>
                <c:pt idx="2">
                  <c:v>San Juan Petlapa</c:v>
                </c:pt>
                <c:pt idx="3">
                  <c:v>San Miguel Tlacamama</c:v>
                </c:pt>
                <c:pt idx="4">
                  <c:v>San Pedro Mártir Quiechapa</c:v>
                </c:pt>
                <c:pt idx="5">
                  <c:v>Santiago Tenango</c:v>
                </c:pt>
                <c:pt idx="6">
                  <c:v>San Juan Quiotepec</c:v>
                </c:pt>
                <c:pt idx="7">
                  <c:v>Universidad Autónoma Comunal de Oaxaca</c:v>
                </c:pt>
                <c:pt idx="8">
                  <c:v>Tlacotepec Plumas</c:v>
                </c:pt>
                <c:pt idx="9">
                  <c:v>Santa María Huatulco</c:v>
                </c:pt>
                <c:pt idx="10">
                  <c:v>San Pedro Mixtepec</c:v>
                </c:pt>
                <c:pt idx="11">
                  <c:v>Fideicomiso para el Desarrollo Logístico para el Estado de Oaxaca</c:v>
                </c:pt>
                <c:pt idx="12">
                  <c:v>Secretaría de Gobierno</c:v>
                </c:pt>
                <c:pt idx="13">
                  <c:v>Secretaría de Fomento Agroalimentario y Desarrollo Rural</c:v>
                </c:pt>
                <c:pt idx="14">
                  <c:v>Tribunal Superior de Justicia</c:v>
                </c:pt>
                <c:pt idx="15">
                  <c:v>Partido Acción Nacional</c:v>
                </c:pt>
                <c:pt idx="16">
                  <c:v>Santiago Pinotepa Nacional</c:v>
                </c:pt>
                <c:pt idx="17">
                  <c:v>Santa Lucía del Camino</c:v>
                </c:pt>
                <c:pt idx="18">
                  <c:v>Fideicomiso Público Denomiando Oficina de Convenciones y Visitantes de Oaxaca</c:v>
                </c:pt>
                <c:pt idx="19">
                  <c:v>Instituto Oaxaqueño Constructor de Infraestructura Física Educativa</c:v>
                </c:pt>
                <c:pt idx="20">
                  <c:v>Nazareno Etla</c:v>
                </c:pt>
                <c:pt idx="21">
                  <c:v>San Juan Tepeuxila</c:v>
                </c:pt>
                <c:pt idx="22">
                  <c:v>Movimiento Regeneración Nacional</c:v>
                </c:pt>
                <c:pt idx="23">
                  <c:v>Secretaría Ejecutiva del Sistema Estatal de Combate a la Corrupción</c:v>
                </c:pt>
                <c:pt idx="24">
                  <c:v>Centro de Conciliación Laboral del Estado de Oaxaca</c:v>
                </c:pt>
                <c:pt idx="25">
                  <c:v>Secretaría de Cultura y las Artes</c:v>
                </c:pt>
                <c:pt idx="26">
                  <c:v>Santo Domingo Tehuantepec</c:v>
                </c:pt>
                <c:pt idx="27">
                  <c:v>Miahuatlán de Porfirio Díaz</c:v>
                </c:pt>
                <c:pt idx="28">
                  <c:v>Universidad de Chalcatongo</c:v>
                </c:pt>
                <c:pt idx="29">
                  <c:v>Instituto Tecnológico Superior de San Miguel El Grande</c:v>
                </c:pt>
                <c:pt idx="30">
                  <c:v>Secretaría de Finanzas</c:v>
                </c:pt>
                <c:pt idx="31">
                  <c:v>Comisión Estatal del Agua para el Bienestar</c:v>
                </c:pt>
                <c:pt idx="32">
                  <c:v>Secretaría de Desarrollo Económico</c:v>
                </c:pt>
                <c:pt idx="33">
                  <c:v>Partido Revolucionario Institucional</c:v>
                </c:pt>
                <c:pt idx="34">
                  <c:v>Secretaría de Seguridad y Proteccion Ciudadana</c:v>
                </c:pt>
                <c:pt idx="35">
                  <c:v>Gubernatura</c:v>
                </c:pt>
                <c:pt idx="36">
                  <c:v>Secretaría de las Infraestructuras y Comunicaciones</c:v>
                </c:pt>
                <c:pt idx="37">
                  <c:v>Villa de Tututepec</c:v>
                </c:pt>
                <c:pt idx="38">
                  <c:v>Instituto Estatal de Educación Pública de Oaxaca</c:v>
                </c:pt>
                <c:pt idx="39">
                  <c:v>Santa Cruz Xoxocotlán</c:v>
                </c:pt>
                <c:pt idx="40">
                  <c:v>Instituto del Deporte</c:v>
                </c:pt>
                <c:pt idx="41">
                  <c:v>Heroica Ciudad de Huajuapan de León</c:v>
                </c:pt>
                <c:pt idx="42">
                  <c:v>Universidad Autónoma Benito Juárez de Oaxaca</c:v>
                </c:pt>
                <c:pt idx="43">
                  <c:v>Movimiento Ciudadano</c:v>
                </c:pt>
                <c:pt idx="44">
                  <c:v>Heróica Ciudad de Juchitán de Zaragoza</c:v>
                </c:pt>
                <c:pt idx="45">
                  <c:v>Oaxaca de Juárez</c:v>
                </c:pt>
                <c:pt idx="46">
                  <c:v>San Juan Bautista Tuxtepec</c:v>
                </c:pt>
                <c:pt idx="47">
                  <c:v>San Pedro Pochutla</c:v>
                </c:pt>
                <c:pt idx="48">
                  <c:v>Instituto Estatal Electoral y de Participación Ciudadana de Oaxaca</c:v>
                </c:pt>
                <c:pt idx="49">
                  <c:v>Instituto de la Juventud</c:v>
                </c:pt>
                <c:pt idx="50">
                  <c:v>Órgano Superior de Fiscalización</c:v>
                </c:pt>
                <c:pt idx="51">
                  <c:v>Salina Cruz</c:v>
                </c:pt>
                <c:pt idx="52">
                  <c:v>Defensoría de los Derechos Humanos del Pueblo de Oaxaca</c:v>
                </c:pt>
                <c:pt idx="53">
                  <c:v>DIF</c:v>
                </c:pt>
                <c:pt idx="54">
                  <c:v>Secretaría de Bienestar, Tequio e Inclusión Social</c:v>
                </c:pt>
                <c:pt idx="55">
                  <c:v>Congreso Estatal</c:v>
                </c:pt>
                <c:pt idx="56">
                  <c:v>Fideicomiso de Fomento para el Estado de Oaxaca</c:v>
                </c:pt>
                <c:pt idx="57">
                  <c:v>Secretaría de Turismo</c:v>
                </c:pt>
                <c:pt idx="58">
                  <c:v>Tribunal Electoral del Estado de Oaxaca</c:v>
                </c:pt>
                <c:pt idx="59">
                  <c:v>Fiscalía General</c:v>
                </c:pt>
                <c:pt idx="60">
                  <c:v>Secretaria de Honestidad, Transparencia y Función Pública</c:v>
                </c:pt>
                <c:pt idx="61">
                  <c:v>Servicios de Salud de Oaxaca</c:v>
                </c:pt>
              </c:strCache>
            </c:strRef>
          </c:cat>
          <c:val>
            <c:numRef>
              <c:f>Hoja1!$B$2:$B$63</c:f>
              <c:numCache>
                <c:formatCode>General</c:formatCode>
                <c:ptCount val="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2.5000000000000001E-2</c:v>
                </c:pt>
                <c:pt idx="7">
                  <c:v>0.05</c:v>
                </c:pt>
                <c:pt idx="8">
                  <c:v>0.05</c:v>
                </c:pt>
                <c:pt idx="9">
                  <c:v>7.4999999999999997E-2</c:v>
                </c:pt>
                <c:pt idx="10">
                  <c:v>7.4999999999999997E-2</c:v>
                </c:pt>
                <c:pt idx="11">
                  <c:v>7.4999999999999997E-2</c:v>
                </c:pt>
                <c:pt idx="12">
                  <c:v>7.4999999999999997E-2</c:v>
                </c:pt>
                <c:pt idx="13">
                  <c:v>7.4999999999999997E-2</c:v>
                </c:pt>
                <c:pt idx="14">
                  <c:v>7.4999999999999997E-2</c:v>
                </c:pt>
                <c:pt idx="15">
                  <c:v>7.4999999999999997E-2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  <c:pt idx="19">
                  <c:v>0.1</c:v>
                </c:pt>
                <c:pt idx="20">
                  <c:v>0.1</c:v>
                </c:pt>
                <c:pt idx="21">
                  <c:v>0.1</c:v>
                </c:pt>
                <c:pt idx="22">
                  <c:v>0.1</c:v>
                </c:pt>
                <c:pt idx="23">
                  <c:v>0.125</c:v>
                </c:pt>
                <c:pt idx="24">
                  <c:v>0.125</c:v>
                </c:pt>
                <c:pt idx="25">
                  <c:v>0.125</c:v>
                </c:pt>
                <c:pt idx="26">
                  <c:v>0.125</c:v>
                </c:pt>
                <c:pt idx="27">
                  <c:v>0.125</c:v>
                </c:pt>
                <c:pt idx="28">
                  <c:v>0.125</c:v>
                </c:pt>
                <c:pt idx="29">
                  <c:v>0.125</c:v>
                </c:pt>
                <c:pt idx="30">
                  <c:v>0.125</c:v>
                </c:pt>
                <c:pt idx="31">
                  <c:v>0.21</c:v>
                </c:pt>
                <c:pt idx="32">
                  <c:v>0.24</c:v>
                </c:pt>
                <c:pt idx="33">
                  <c:v>0.32500000000000001</c:v>
                </c:pt>
                <c:pt idx="34">
                  <c:v>0.33500000000000002</c:v>
                </c:pt>
                <c:pt idx="35">
                  <c:v>0.34</c:v>
                </c:pt>
                <c:pt idx="36">
                  <c:v>0.34</c:v>
                </c:pt>
                <c:pt idx="37">
                  <c:v>0.36</c:v>
                </c:pt>
                <c:pt idx="38">
                  <c:v>0.36499999999999999</c:v>
                </c:pt>
                <c:pt idx="39">
                  <c:v>0.375</c:v>
                </c:pt>
                <c:pt idx="40">
                  <c:v>0.39</c:v>
                </c:pt>
                <c:pt idx="41">
                  <c:v>0.39</c:v>
                </c:pt>
                <c:pt idx="42">
                  <c:v>0.39</c:v>
                </c:pt>
                <c:pt idx="43">
                  <c:v>0.40500000000000003</c:v>
                </c:pt>
                <c:pt idx="44">
                  <c:v>0.42499999999999999</c:v>
                </c:pt>
                <c:pt idx="45">
                  <c:v>0.42499999999999999</c:v>
                </c:pt>
                <c:pt idx="46">
                  <c:v>0.42499999999999999</c:v>
                </c:pt>
                <c:pt idx="47">
                  <c:v>0.45</c:v>
                </c:pt>
                <c:pt idx="48">
                  <c:v>0.45</c:v>
                </c:pt>
                <c:pt idx="49">
                  <c:v>0.47499999999999998</c:v>
                </c:pt>
                <c:pt idx="50">
                  <c:v>0.47499999999999998</c:v>
                </c:pt>
                <c:pt idx="51">
                  <c:v>0.47499999999999998</c:v>
                </c:pt>
                <c:pt idx="52">
                  <c:v>0.5</c:v>
                </c:pt>
                <c:pt idx="53">
                  <c:v>0.5</c:v>
                </c:pt>
                <c:pt idx="54">
                  <c:v>0.51500000000000001</c:v>
                </c:pt>
                <c:pt idx="55">
                  <c:v>0.55500000000000005</c:v>
                </c:pt>
                <c:pt idx="56">
                  <c:v>0.61499999999999999</c:v>
                </c:pt>
                <c:pt idx="57">
                  <c:v>0.66</c:v>
                </c:pt>
                <c:pt idx="58">
                  <c:v>0.7</c:v>
                </c:pt>
                <c:pt idx="59">
                  <c:v>0.76500000000000001</c:v>
                </c:pt>
                <c:pt idx="60">
                  <c:v>0.81</c:v>
                </c:pt>
                <c:pt idx="61">
                  <c:v>0.91500000000000004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5-4AEA-BAA2-2977B8B12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51883967"/>
        <c:axId val="1251874031"/>
      </c:barChart>
      <c:catAx>
        <c:axId val="1251883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74031"/>
        <c:crosses val="autoZero"/>
        <c:auto val="0"/>
        <c:lblAlgn val="ctr"/>
        <c:lblOffset val="100"/>
        <c:tickLblSkip val="1"/>
        <c:noMultiLvlLbl val="0"/>
      </c:catAx>
      <c:valAx>
        <c:axId val="12518740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839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82-4408-95B1-8ECB3E5CDE6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86-45C5-B3F7-3329E0D29F2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1D7-4FC2-8560-722D15971677}"/>
              </c:ext>
            </c:extLst>
          </c:dPt>
          <c:dPt>
            <c:idx val="6"/>
            <c:invertIfNegative val="0"/>
            <c:bubble3D val="0"/>
            <c:spPr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905-46C3-8193-52FE14B732C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079-47BD-8F31-50174676EB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Hoja1!$A$2:$A$14</c:f>
              <c:strCache>
                <c:ptCount val="13"/>
                <c:pt idx="0">
                  <c:v>Secretaría de Fomento Agroalimentario y Desarrollo Rural 12.5</c:v>
                </c:pt>
                <c:pt idx="1">
                  <c:v>Secretaría de Gobierno 12.5</c:v>
                </c:pt>
                <c:pt idx="2">
                  <c:v>Secretaría de Finanzas 10.5</c:v>
                </c:pt>
                <c:pt idx="3">
                  <c:v>Secretaría de Cultura y las Artes 10.5</c:v>
                </c:pt>
                <c:pt idx="4">
                  <c:v>Secretaría de Desarrollo Económico 9</c:v>
                </c:pt>
                <c:pt idx="5">
                  <c:v>Secretaría de Seguridad y Proteccion Ciudadana 8</c:v>
                </c:pt>
                <c:pt idx="6">
                  <c:v>Gubernatura 6.5</c:v>
                </c:pt>
                <c:pt idx="7">
                  <c:v>Secretaría de las Infraestructuras y Comunicaciones 6.5</c:v>
                </c:pt>
                <c:pt idx="8">
                  <c:v>Instituto Estatal de Educación Pública de Oaxaca 5</c:v>
                </c:pt>
                <c:pt idx="9">
                  <c:v>Secretaría de Bienestar, Tequio e Inclusión Social 4</c:v>
                </c:pt>
                <c:pt idx="10">
                  <c:v>Secretaría de Turismo 3</c:v>
                </c:pt>
                <c:pt idx="11">
                  <c:v>Secretaria de Honestidad, Transparencia y Función Pública 2</c:v>
                </c:pt>
                <c:pt idx="12">
                  <c:v>Servicios de Salud de Oaxaca 1</c:v>
                </c:pt>
              </c:strCache>
            </c:strRef>
          </c:cat>
          <c:val>
            <c:numRef>
              <c:f>Hoja1!$B$2:$B$14</c:f>
              <c:numCache>
                <c:formatCode>0.00</c:formatCode>
                <c:ptCount val="13"/>
                <c:pt idx="0">
                  <c:v>7.0000000000000007E-2</c:v>
                </c:pt>
                <c:pt idx="1">
                  <c:v>7.0000000000000007E-2</c:v>
                </c:pt>
                <c:pt idx="2">
                  <c:v>0.12</c:v>
                </c:pt>
                <c:pt idx="3">
                  <c:v>0.12</c:v>
                </c:pt>
                <c:pt idx="4">
                  <c:v>0.24</c:v>
                </c:pt>
                <c:pt idx="5">
                  <c:v>0.34</c:v>
                </c:pt>
                <c:pt idx="6">
                  <c:v>0.34</c:v>
                </c:pt>
                <c:pt idx="7">
                  <c:v>0.34</c:v>
                </c:pt>
                <c:pt idx="8">
                  <c:v>0.36</c:v>
                </c:pt>
                <c:pt idx="9">
                  <c:v>0.52</c:v>
                </c:pt>
                <c:pt idx="10">
                  <c:v>0.66</c:v>
                </c:pt>
                <c:pt idx="11">
                  <c:v>0.81</c:v>
                </c:pt>
                <c:pt idx="12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0-4242-9035-5FF83E934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4536863"/>
        <c:axId val="314548511"/>
      </c:barChart>
      <c:catAx>
        <c:axId val="314536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48511"/>
        <c:crosses val="autoZero"/>
        <c:auto val="1"/>
        <c:lblAlgn val="ctr"/>
        <c:lblOffset val="100"/>
        <c:noMultiLvlLbl val="0"/>
      </c:catAx>
      <c:valAx>
        <c:axId val="3145485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3686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GUBERNATURA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accent5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06-4525-8010-73CC2F2C17F6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506-4525-8010-73CC2F2C17F6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256-4173-8381-92F0761BA112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06-4525-8010-73CC2F2C17F6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256-4173-8381-92F0761BA112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506-4525-8010-73CC2F2C17F6}"/>
              </c:ext>
            </c:extLst>
          </c:dPt>
          <c:dPt>
            <c:idx val="7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506-4525-8010-73CC2F2C17F6}"/>
              </c:ext>
            </c:extLst>
          </c:dPt>
          <c:dPt>
            <c:idx val="8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9506-4525-8010-73CC2F2C17F6}"/>
              </c:ext>
            </c:extLst>
          </c:dPt>
          <c:dPt>
            <c:idx val="9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506-4525-8010-73CC2F2C17F6}"/>
              </c:ext>
            </c:extLst>
          </c:dPt>
          <c:dPt>
            <c:idx val="10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9506-4525-8010-73CC2F2C17F6}"/>
              </c:ext>
            </c:extLst>
          </c:dPt>
          <c:dLbls>
            <c:dLbl>
              <c:idx val="0"/>
              <c:layout>
                <c:manualLayout>
                  <c:x val="5.0656691993602003E-3"/>
                  <c:y val="4.07516005656610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06-4525-8010-73CC2F2C17F6}"/>
                </c:ext>
              </c:extLst>
            </c:dLbl>
            <c:dLbl>
              <c:idx val="1"/>
              <c:layout>
                <c:manualLayout>
                  <c:x val="-2.96576128961336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4033741161597285E-2"/>
                      <c:h val="3.91515983465661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506-4525-8010-73CC2F2C17F6}"/>
                </c:ext>
              </c:extLst>
            </c:dLbl>
            <c:dLbl>
              <c:idx val="2"/>
              <c:layout>
                <c:manualLayout>
                  <c:x val="1.89391086231477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56-4173-8381-92F0761BA112}"/>
                </c:ext>
              </c:extLst>
            </c:dLbl>
            <c:dLbl>
              <c:idx val="3"/>
              <c:layout>
                <c:manualLayout>
                  <c:x val="4.8885320505207192E-2"/>
                  <c:y val="1.7328358630728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06-4525-8010-73CC2F2C17F6}"/>
                </c:ext>
              </c:extLst>
            </c:dLbl>
            <c:dLbl>
              <c:idx val="4"/>
              <c:layout>
                <c:manualLayout>
                  <c:x val="1.8749999999999999E-2"/>
                  <c:y val="5.4192510261470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56-4173-8381-92F0761BA112}"/>
                </c:ext>
              </c:extLst>
            </c:dLbl>
            <c:dLbl>
              <c:idx val="5"/>
              <c:layout>
                <c:manualLayout>
                  <c:x val="0.05"/>
                  <c:y val="4.4339326577566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56-4173-8381-92F0761BA112}"/>
                </c:ext>
              </c:extLst>
            </c:dLbl>
            <c:dLbl>
              <c:idx val="6"/>
              <c:layout>
                <c:manualLayout>
                  <c:x val="1.1952643435999907E-2"/>
                  <c:y val="-1.8204034349511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06-4525-8010-73CC2F2C17F6}"/>
                </c:ext>
              </c:extLst>
            </c:dLbl>
            <c:dLbl>
              <c:idx val="7"/>
              <c:layout>
                <c:manualLayout>
                  <c:x val="2.9687499999999999E-2"/>
                  <c:y val="5.4192510261470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06-4525-8010-73CC2F2C17F6}"/>
                </c:ext>
              </c:extLst>
            </c:dLbl>
            <c:dLbl>
              <c:idx val="8"/>
              <c:layout>
                <c:manualLayout>
                  <c:x val="2.08200330012799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839473608238681E-2"/>
                      <c:h val="3.91515983465661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506-4525-8010-73CC2F2C17F6}"/>
                </c:ext>
              </c:extLst>
            </c:dLbl>
            <c:dLbl>
              <c:idx val="9"/>
              <c:layout>
                <c:manualLayout>
                  <c:x val="-4.856719395930068E-3"/>
                  <c:y val="0.12480086655662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06-4525-8010-73CC2F2C17F6}"/>
                </c:ext>
              </c:extLst>
            </c:dLbl>
            <c:dLbl>
              <c:idx val="10"/>
              <c:layout>
                <c:manualLayout>
                  <c:x val="2.5000000000000116E-2"/>
                  <c:y val="7.882546947122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06-4525-8010-73CC2F2C17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Participación desde el Gobierno</c:v>
                </c:pt>
                <c:pt idx="1">
                  <c:v>Seguimiento</c:v>
                </c:pt>
                <c:pt idx="2">
                  <c:v>Mecanismo de participación</c:v>
                </c:pt>
                <c:pt idx="3">
                  <c:v>Funcionamiento</c:v>
                </c:pt>
                <c:pt idx="4">
                  <c:v>Formato</c:v>
                </c:pt>
                <c:pt idx="5">
                  <c:v>Actores</c:v>
                </c:pt>
                <c:pt idx="6">
                  <c:v>Participación desde la ciudadanía</c:v>
                </c:pt>
                <c:pt idx="7">
                  <c:v>Respuesta</c:v>
                </c:pt>
                <c:pt idx="8">
                  <c:v>Métodos</c:v>
                </c:pt>
                <c:pt idx="9">
                  <c:v>Celeridad</c:v>
                </c:pt>
                <c:pt idx="10">
                  <c:v>Activación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0.68</c:v>
                </c:pt>
                <c:pt idx="7">
                  <c:v>1</c:v>
                </c:pt>
                <c:pt idx="8">
                  <c:v>0.4</c:v>
                </c:pt>
                <c:pt idx="9">
                  <c:v>0.33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0160335"/>
        <c:axId val="1230144351"/>
      </c:barChart>
      <c:lineChart>
        <c:grouping val="standard"/>
        <c:varyColors val="0"/>
        <c:ser>
          <c:idx val="2"/>
          <c:order val="1"/>
          <c:tx>
            <c:strRef>
              <c:f>Hoja1!$D$1</c:f>
              <c:strCache>
                <c:ptCount val="1"/>
                <c:pt idx="0">
                  <c:v>PROMEDIO NACIONAL</c:v>
                </c:pt>
              </c:strCache>
            </c:strRef>
          </c:tx>
          <c:spPr>
            <a:ln w="28575" cap="sq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>
              <a:outerShdw dist="127000" dir="5400000" sx="1000" sy="1000" algn="ctr" rotWithShape="0">
                <a:schemeClr val="accent4">
                  <a:lumMod val="20000"/>
                  <a:lumOff val="80000"/>
                </a:schemeClr>
              </a:outerShdw>
            </a:effectLst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  <a:effectLst>
                <a:outerShdw dist="127000" dir="5400000" sx="1000" sy="1000" algn="ctr" rotWithShape="0">
                  <a:schemeClr val="accent4">
                    <a:lumMod val="20000"/>
                    <a:lumOff val="80000"/>
                  </a:schemeClr>
                </a:outerShdw>
              </a:effectLst>
            </c:spPr>
          </c:marker>
          <c:dLbls>
            <c:dLbl>
              <c:idx val="0"/>
              <c:layout>
                <c:manualLayout>
                  <c:x val="0"/>
                  <c:y val="-6.650898986634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56-4173-8381-92F0761BA112}"/>
                </c:ext>
              </c:extLst>
            </c:dLbl>
            <c:dLbl>
              <c:idx val="1"/>
              <c:layout>
                <c:manualLayout>
                  <c:x val="2.1725701568712726E-2"/>
                  <c:y val="-3.57391328920685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47328221303984E-2"/>
                      <c:h val="3.65712068600550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256-4173-8381-92F0761BA112}"/>
                </c:ext>
              </c:extLst>
            </c:dLbl>
            <c:dLbl>
              <c:idx val="2"/>
              <c:layout>
                <c:manualLayout>
                  <c:x val="-6.4321275650774723E-2"/>
                  <c:y val="-6.0621516519169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56-4173-8381-92F0761BA112}"/>
                </c:ext>
              </c:extLst>
            </c:dLbl>
            <c:dLbl>
              <c:idx val="3"/>
              <c:layout>
                <c:manualLayout>
                  <c:x val="-5.9922327471360427E-2"/>
                  <c:y val="-7.8825550868680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56-4173-8381-92F0761BA112}"/>
                </c:ext>
              </c:extLst>
            </c:dLbl>
            <c:dLbl>
              <c:idx val="4"/>
              <c:layout>
                <c:manualLayout>
                  <c:x val="-1.5625000000000001E-3"/>
                  <c:y val="-8.867865315513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56-4173-8381-92F0761BA112}"/>
                </c:ext>
              </c:extLst>
            </c:dLbl>
            <c:dLbl>
              <c:idx val="5"/>
              <c:layout>
                <c:manualLayout>
                  <c:x val="-2.8125000000000001E-2"/>
                  <c:y val="-0.110848316443916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256-4173-8381-92F0761BA112}"/>
                </c:ext>
              </c:extLst>
            </c:dLbl>
            <c:dLbl>
              <c:idx val="6"/>
              <c:layout>
                <c:manualLayout>
                  <c:x val="-4.6875000000002288E-3"/>
                  <c:y val="-5.6655806182446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256-4173-8381-92F0761BA1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Participación desde el Gobierno</c:v>
                </c:pt>
                <c:pt idx="1">
                  <c:v>Seguimiento</c:v>
                </c:pt>
                <c:pt idx="2">
                  <c:v>Mecanismo de participación</c:v>
                </c:pt>
                <c:pt idx="3">
                  <c:v>Funcionamiento</c:v>
                </c:pt>
                <c:pt idx="4">
                  <c:v>Formato</c:v>
                </c:pt>
                <c:pt idx="5">
                  <c:v>Actores</c:v>
                </c:pt>
                <c:pt idx="6">
                  <c:v>Participación desde la ciudadanía</c:v>
                </c:pt>
                <c:pt idx="7">
                  <c:v>Respuesta</c:v>
                </c:pt>
                <c:pt idx="8">
                  <c:v>Métodos</c:v>
                </c:pt>
                <c:pt idx="9">
                  <c:v>Celeridad</c:v>
                </c:pt>
                <c:pt idx="10">
                  <c:v>Activación</c:v>
                </c:pt>
              </c:strCache>
            </c:strRef>
          </c:cat>
          <c:val>
            <c:numRef>
              <c:f>Hoja1!$D$2:$D$12</c:f>
              <c:numCache>
                <c:formatCode>General</c:formatCode>
                <c:ptCount val="11"/>
                <c:pt idx="0">
                  <c:v>0.19</c:v>
                </c:pt>
                <c:pt idx="1">
                  <c:v>0.05</c:v>
                </c:pt>
                <c:pt idx="2">
                  <c:v>0.35</c:v>
                </c:pt>
                <c:pt idx="3">
                  <c:v>0.22</c:v>
                </c:pt>
                <c:pt idx="4">
                  <c:v>0.19</c:v>
                </c:pt>
                <c:pt idx="5">
                  <c:v>0.18</c:v>
                </c:pt>
                <c:pt idx="6">
                  <c:v>0.44</c:v>
                </c:pt>
                <c:pt idx="7">
                  <c:v>0.48</c:v>
                </c:pt>
                <c:pt idx="8">
                  <c:v>0.75</c:v>
                </c:pt>
                <c:pt idx="9">
                  <c:v>0.33</c:v>
                </c:pt>
                <c:pt idx="10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160335"/>
        <c:axId val="1230144351"/>
      </c:lineChart>
      <c:catAx>
        <c:axId val="1230160335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15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44351"/>
        <c:crosses val="autoZero"/>
        <c:auto val="1"/>
        <c:lblAlgn val="ctr"/>
        <c:lblOffset val="100"/>
        <c:tickLblSkip val="1"/>
        <c:noMultiLvlLbl val="0"/>
      </c:catAx>
      <c:valAx>
        <c:axId val="12301443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6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AÑO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50000"/>
                </a:schemeClr>
              </a:solidFill>
              <a:ln w="9525">
                <a:solidFill>
                  <a:schemeClr val="accent5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1942180126732486E-2"/>
                  <c:y val="-0.11047240354450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49-4596-841D-F8CDE7359ACF}"/>
                </c:ext>
              </c:extLst>
            </c:dLbl>
            <c:dLbl>
              <c:idx val="1"/>
              <c:layout>
                <c:manualLayout>
                  <c:x val="-2.430568182454837E-2"/>
                  <c:y val="0.115928237011354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49-4596-841D-F8CDE7359ACF}"/>
                </c:ext>
              </c:extLst>
            </c:dLbl>
            <c:dLbl>
              <c:idx val="2"/>
              <c:layout>
                <c:manualLayout>
                  <c:x val="2.6696533209465685E-3"/>
                  <c:y val="-4.74393300481903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085167242028274E-2"/>
                      <c:h val="9.03046819448399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B49-4596-841D-F8CDE7359A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0.46100000000000002</c:v>
                </c:pt>
                <c:pt idx="1">
                  <c:v>0.70899999999999996</c:v>
                </c:pt>
                <c:pt idx="2">
                  <c:v>0.45800000000000002</c:v>
                </c:pt>
                <c:pt idx="3">
                  <c:v>0.53600000000000003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49-4596-841D-F8CDE735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049759"/>
        <c:axId val="1146054943"/>
      </c:lineChart>
      <c:catAx>
        <c:axId val="11460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54943"/>
        <c:crosses val="autoZero"/>
        <c:auto val="1"/>
        <c:lblAlgn val="ctr"/>
        <c:lblOffset val="100"/>
        <c:noMultiLvlLbl val="0"/>
      </c:catAx>
      <c:valAx>
        <c:axId val="11460549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49759"/>
        <c:crosses val="autoZero"/>
        <c:crossBetween val="between"/>
        <c:minorUnit val="0.25"/>
      </c:valAx>
      <c:spPr>
        <a:noFill/>
        <a:ln>
          <a:solidFill>
            <a:schemeClr val="accent5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3E5-4AEA-BAA2-2977B8B123D2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49C6-4E4E-AFA5-F3F0BEF661B9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FC9-4E73-83A2-A06A93FAC2E2}"/>
              </c:ext>
            </c:extLst>
          </c:dPt>
          <c:dPt>
            <c:idx val="39"/>
            <c:invertIfNegative val="0"/>
            <c:bubble3D val="0"/>
            <c:spPr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F814-48DE-9D8C-95CA302B9EF7}"/>
              </c:ext>
            </c:extLst>
          </c:dPt>
          <c:dPt>
            <c:idx val="4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20F-42FC-85C9-DD1F07D37DB9}"/>
              </c:ext>
            </c:extLst>
          </c:dPt>
          <c:dPt>
            <c:idx val="47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A42-4253-898C-E6D4559A5A1F}"/>
              </c:ext>
            </c:extLst>
          </c:dPt>
          <c:dPt>
            <c:idx val="6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CF-406C-90D2-9FEE6DB5BF9C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3E5-4AEA-BAA2-2977B8B123D2}"/>
                </c:ext>
              </c:extLst>
            </c:dLbl>
            <c:dLbl>
              <c:idx val="23"/>
              <c:layout>
                <c:manualLayout>
                  <c:x val="-2.309070967114375E-3"/>
                  <c:y val="2.22620953294482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C6-4E4E-AFA5-F3F0BEF661B9}"/>
                </c:ext>
              </c:extLst>
            </c:dLbl>
            <c:dLbl>
              <c:idx val="25"/>
              <c:layout>
                <c:manualLayout>
                  <c:x val="1.154535483557102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FC9-4E73-83A2-A06A93FAC2E2}"/>
                </c:ext>
              </c:extLst>
            </c:dLbl>
            <c:dLbl>
              <c:idx val="39"/>
              <c:layout>
                <c:manualLayout>
                  <c:x val="7.5622074172995699E-2"/>
                  <c:y val="2.67146020413815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66006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824955148114629E-2"/>
                      <c:h val="6.2077940472208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F814-48DE-9D8C-95CA302B9EF7}"/>
                </c:ext>
              </c:extLst>
            </c:dLbl>
            <c:dLbl>
              <c:idx val="43"/>
              <c:layout>
                <c:manualLayout>
                  <c:x val="-5.7726774177859373E-3"/>
                  <c:y val="2.226209532944705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4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977E60C-09F1-4DE0-BE41-E31D0D4F76F6}" type="VALUE">
                      <a:rPr lang="en-US" sz="400">
                        <a:solidFill>
                          <a:schemeClr val="tx1"/>
                        </a:solidFill>
                      </a:rPr>
                      <a:pPr>
                        <a:defRPr sz="400">
                          <a:solidFill>
                            <a:schemeClr val="tx1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20F-42FC-85C9-DD1F07D37DB9}"/>
                </c:ext>
              </c:extLst>
            </c:dLbl>
            <c:dLbl>
              <c:idx val="47"/>
              <c:layout>
                <c:manualLayout>
                  <c:x val="1.1545354835571875E-3"/>
                  <c:y val="-2.226209532944745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42BEB9B-51C8-4FAD-8A93-9A6333B9617E}" type="VALUE">
                      <a:rPr lang="en-US" sz="40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>
                        <a:defRPr sz="1100">
                          <a:solidFill>
                            <a:schemeClr val="tx1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A42-4253-898C-E6D4559A5A1F}"/>
                </c:ext>
              </c:extLst>
            </c:dLbl>
            <c:dLbl>
              <c:idx val="61"/>
              <c:layout>
                <c:manualLayout>
                  <c:x val="-3.4636064506715623E-3"/>
                  <c:y val="-2.22620953294474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CF-406C-90D2-9FEE6DB5BF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Hoja1!$A$2:$A$63</c:f>
              <c:strCache>
                <c:ptCount val="62"/>
                <c:pt idx="0">
                  <c:v>La Trinidad Vista Hermosa</c:v>
                </c:pt>
                <c:pt idx="1">
                  <c:v>Natividad</c:v>
                </c:pt>
                <c:pt idx="2">
                  <c:v>San Juan Petlapa</c:v>
                </c:pt>
                <c:pt idx="3">
                  <c:v>San Miguel Tlacamama</c:v>
                </c:pt>
                <c:pt idx="4">
                  <c:v>San Pedro Mártir Quiechapa</c:v>
                </c:pt>
                <c:pt idx="5">
                  <c:v>Santiago Tenango</c:v>
                </c:pt>
                <c:pt idx="6">
                  <c:v>San Juan Quiotepec</c:v>
                </c:pt>
                <c:pt idx="7">
                  <c:v>Tlacotepec Plumas</c:v>
                </c:pt>
                <c:pt idx="8">
                  <c:v>Santiago Pinotepa Nacional</c:v>
                </c:pt>
                <c:pt idx="9">
                  <c:v>Nazareno Etla</c:v>
                </c:pt>
                <c:pt idx="10">
                  <c:v>San Juan Tepeuxila</c:v>
                </c:pt>
                <c:pt idx="11">
                  <c:v>Partido Acción Nacional</c:v>
                </c:pt>
                <c:pt idx="12">
                  <c:v>Miahuatlán de Porfirio Díaz</c:v>
                </c:pt>
                <c:pt idx="13">
                  <c:v>Villa de Tututepec</c:v>
                </c:pt>
                <c:pt idx="14">
                  <c:v>Santa María Huatulco</c:v>
                </c:pt>
                <c:pt idx="15">
                  <c:v>San Pedro Mixtepec</c:v>
                </c:pt>
                <c:pt idx="16">
                  <c:v>Santo Domingo Tehuantepec</c:v>
                </c:pt>
                <c:pt idx="17">
                  <c:v>Universidad Autónoma Comunal de Oaxaca</c:v>
                </c:pt>
                <c:pt idx="18">
                  <c:v>Heróica Ciudad de Juchitán de Zaragoza</c:v>
                </c:pt>
                <c:pt idx="19">
                  <c:v>Movimiento Regeneración Nacional</c:v>
                </c:pt>
                <c:pt idx="20">
                  <c:v>Fideicomiso Público Denomiando Oficina de Convenciones y Visitantes de Oaxaca</c:v>
                </c:pt>
                <c:pt idx="21">
                  <c:v>Instituto Oaxaqueño Constructor de Infraestructura Física Educativa</c:v>
                </c:pt>
                <c:pt idx="22">
                  <c:v>Santa Lucía del Camino</c:v>
                </c:pt>
                <c:pt idx="23">
                  <c:v>Secretaría de Finanzas</c:v>
                </c:pt>
                <c:pt idx="24">
                  <c:v>Tribunal Superior de Justicia</c:v>
                </c:pt>
                <c:pt idx="25">
                  <c:v>Secretaría de Cultura y las Artes</c:v>
                </c:pt>
                <c:pt idx="26">
                  <c:v>Centro de Conciliación Laboral del Estado de Oaxaca</c:v>
                </c:pt>
                <c:pt idx="27">
                  <c:v>Comisión Estatal del Agua para el Bienestar</c:v>
                </c:pt>
                <c:pt idx="28">
                  <c:v>Secretaría de Fomento Agroalimentario y Desarrollo Rural</c:v>
                </c:pt>
                <c:pt idx="29">
                  <c:v>Secretaría de Gobierno</c:v>
                </c:pt>
                <c:pt idx="30">
                  <c:v>Secretaría Ejecutiva del Sistema Estatal de Combate a la Corrupción</c:v>
                </c:pt>
                <c:pt idx="31">
                  <c:v>Universidad de Chalcatongo</c:v>
                </c:pt>
                <c:pt idx="32">
                  <c:v>Movimiento Ciudadano</c:v>
                </c:pt>
                <c:pt idx="33">
                  <c:v>Instituto Tecnológico Superior de San Miguel El Grande</c:v>
                </c:pt>
                <c:pt idx="34">
                  <c:v>Fideicomiso para el Desarrollo Logístico para el Estado de Oaxaca</c:v>
                </c:pt>
                <c:pt idx="35">
                  <c:v>Salina Cruz</c:v>
                </c:pt>
                <c:pt idx="36">
                  <c:v>Secretaría de Desarrollo Económico</c:v>
                </c:pt>
                <c:pt idx="37">
                  <c:v>Santa Cruz Xoxocotlán</c:v>
                </c:pt>
                <c:pt idx="38">
                  <c:v>Partido Revolucionario Institucional</c:v>
                </c:pt>
                <c:pt idx="39">
                  <c:v>Gubernatura</c:v>
                </c:pt>
                <c:pt idx="40">
                  <c:v>Heroica Ciudad de Huajuapan de León</c:v>
                </c:pt>
                <c:pt idx="41">
                  <c:v>Órgano Superior de Fiscalización</c:v>
                </c:pt>
                <c:pt idx="42">
                  <c:v>Instituto del Deporte</c:v>
                </c:pt>
                <c:pt idx="43">
                  <c:v>Instituto Estatal Electoral y de Participación Ciudadana de Oaxaca</c:v>
                </c:pt>
                <c:pt idx="44">
                  <c:v>Secretaría de las Infraestructuras y Comunicaciones</c:v>
                </c:pt>
                <c:pt idx="45">
                  <c:v>Secretaría de Seguridad y Proteccion Ciudadana</c:v>
                </c:pt>
                <c:pt idx="46">
                  <c:v>Oaxaca de Juárez</c:v>
                </c:pt>
                <c:pt idx="47">
                  <c:v>Universidad Autónoma Benito Juárez de Oaxaca</c:v>
                </c:pt>
                <c:pt idx="48">
                  <c:v>Secretaría de Bienestar, Tequio e Inclusión Social</c:v>
                </c:pt>
                <c:pt idx="49">
                  <c:v>Instituto de la Juventud</c:v>
                </c:pt>
                <c:pt idx="50">
                  <c:v>Instituto Estatal de Educación Pública de Oaxaca</c:v>
                </c:pt>
                <c:pt idx="51">
                  <c:v>Secretaría de Turismo</c:v>
                </c:pt>
                <c:pt idx="52">
                  <c:v>DIF</c:v>
                </c:pt>
                <c:pt idx="53">
                  <c:v>San Juan Bautista Tuxtepec</c:v>
                </c:pt>
                <c:pt idx="54">
                  <c:v>San Pedro Pochutla</c:v>
                </c:pt>
                <c:pt idx="55">
                  <c:v>Fideicomiso de Fomento para el Estado de Oaxaca</c:v>
                </c:pt>
                <c:pt idx="56">
                  <c:v>Defensoría de los Derechos Humanos del Pueblo de Oaxaca</c:v>
                </c:pt>
                <c:pt idx="57">
                  <c:v>Fiscalía General</c:v>
                </c:pt>
                <c:pt idx="58">
                  <c:v>Congreso Estatal</c:v>
                </c:pt>
                <c:pt idx="59">
                  <c:v>Tribunal Electoral del Estado de Oaxaca</c:v>
                </c:pt>
                <c:pt idx="60">
                  <c:v>Servicios de Salud de Oaxaca</c:v>
                </c:pt>
                <c:pt idx="61">
                  <c:v>Secretaria de Honestidad, Transparencia y Función Pública</c:v>
                </c:pt>
              </c:strCache>
            </c:strRef>
          </c:cat>
          <c:val>
            <c:numRef>
              <c:f>Hoja1!$B$2:$B$63</c:f>
              <c:numCache>
                <c:formatCode>0.00</c:formatCode>
                <c:ptCount val="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1.2500000000000001E-2</c:v>
                </c:pt>
                <c:pt idx="7">
                  <c:v>2.5000000000000001E-2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0.1</c:v>
                </c:pt>
                <c:pt idx="12">
                  <c:v>0.1085</c:v>
                </c:pt>
                <c:pt idx="13">
                  <c:v>0.18</c:v>
                </c:pt>
                <c:pt idx="14">
                  <c:v>0.214113095</c:v>
                </c:pt>
                <c:pt idx="15">
                  <c:v>0.228912377</c:v>
                </c:pt>
                <c:pt idx="16">
                  <c:v>0.24343198499999999</c:v>
                </c:pt>
                <c:pt idx="17">
                  <c:v>0.29641737899999998</c:v>
                </c:pt>
                <c:pt idx="18">
                  <c:v>0.30108974399999999</c:v>
                </c:pt>
                <c:pt idx="19">
                  <c:v>0.30203703700000001</c:v>
                </c:pt>
                <c:pt idx="20">
                  <c:v>0.315940887</c:v>
                </c:pt>
                <c:pt idx="21">
                  <c:v>0.33994929000000002</c:v>
                </c:pt>
                <c:pt idx="22">
                  <c:v>0.35938703100000002</c:v>
                </c:pt>
                <c:pt idx="23">
                  <c:v>0.38691930299999999</c:v>
                </c:pt>
                <c:pt idx="24">
                  <c:v>0.39533797900000001</c:v>
                </c:pt>
                <c:pt idx="25">
                  <c:v>0.39759681699999999</c:v>
                </c:pt>
                <c:pt idx="26">
                  <c:v>0.40705586100000002</c:v>
                </c:pt>
                <c:pt idx="27">
                  <c:v>0.40908045999999998</c:v>
                </c:pt>
                <c:pt idx="28">
                  <c:v>0.41045238099999998</c:v>
                </c:pt>
                <c:pt idx="29">
                  <c:v>0.41379268299999999</c:v>
                </c:pt>
                <c:pt idx="30">
                  <c:v>0.44372475300000003</c:v>
                </c:pt>
                <c:pt idx="31">
                  <c:v>0.44550000000000001</c:v>
                </c:pt>
                <c:pt idx="32">
                  <c:v>0.45055555600000002</c:v>
                </c:pt>
                <c:pt idx="33">
                  <c:v>0.45962500000000001</c:v>
                </c:pt>
                <c:pt idx="34">
                  <c:v>0.47053703699999999</c:v>
                </c:pt>
                <c:pt idx="35">
                  <c:v>0.47892590400000001</c:v>
                </c:pt>
                <c:pt idx="36">
                  <c:v>0.50078416299999995</c:v>
                </c:pt>
                <c:pt idx="37">
                  <c:v>0.51121875000000006</c:v>
                </c:pt>
                <c:pt idx="38">
                  <c:v>0.53561111100000003</c:v>
                </c:pt>
                <c:pt idx="39">
                  <c:v>0.53561788600000004</c:v>
                </c:pt>
                <c:pt idx="40">
                  <c:v>0.53980681799999997</c:v>
                </c:pt>
                <c:pt idx="41">
                  <c:v>0.54007238899999999</c:v>
                </c:pt>
                <c:pt idx="42">
                  <c:v>0.54023831099999997</c:v>
                </c:pt>
                <c:pt idx="43">
                  <c:v>0.55755982900000001</c:v>
                </c:pt>
                <c:pt idx="44">
                  <c:v>0.55818582400000005</c:v>
                </c:pt>
                <c:pt idx="45">
                  <c:v>0.55825438599999999</c:v>
                </c:pt>
                <c:pt idx="46">
                  <c:v>0.56158176999999998</c:v>
                </c:pt>
                <c:pt idx="47">
                  <c:v>0.56300285800000005</c:v>
                </c:pt>
                <c:pt idx="48">
                  <c:v>0.57301282099999995</c:v>
                </c:pt>
                <c:pt idx="49">
                  <c:v>0.59317311500000003</c:v>
                </c:pt>
                <c:pt idx="50">
                  <c:v>0.59559578499999999</c:v>
                </c:pt>
                <c:pt idx="51">
                  <c:v>0.60078815699999999</c:v>
                </c:pt>
                <c:pt idx="52">
                  <c:v>0.60099828200000005</c:v>
                </c:pt>
                <c:pt idx="53">
                  <c:v>0.622214347</c:v>
                </c:pt>
                <c:pt idx="54">
                  <c:v>0.62493693699999997</c:v>
                </c:pt>
                <c:pt idx="55">
                  <c:v>0.64634408600000004</c:v>
                </c:pt>
                <c:pt idx="56">
                  <c:v>0.64859139799999999</c:v>
                </c:pt>
                <c:pt idx="57">
                  <c:v>0.69152166000000004</c:v>
                </c:pt>
                <c:pt idx="58">
                  <c:v>0.69212021700000004</c:v>
                </c:pt>
                <c:pt idx="59">
                  <c:v>0.75097619000000004</c:v>
                </c:pt>
                <c:pt idx="60">
                  <c:v>0.785408938</c:v>
                </c:pt>
                <c:pt idx="61">
                  <c:v>0.79709195399999999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5-4AEA-BAA2-2977B8B12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51883967"/>
        <c:axId val="1251874031"/>
      </c:barChart>
      <c:catAx>
        <c:axId val="1251883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74031"/>
        <c:crosses val="autoZero"/>
        <c:auto val="0"/>
        <c:lblAlgn val="ctr"/>
        <c:lblOffset val="100"/>
        <c:tickLblSkip val="1"/>
        <c:noMultiLvlLbl val="0"/>
      </c:catAx>
      <c:valAx>
        <c:axId val="12518740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839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D6-4F3B-B079-C9FB5ECCBEC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AF2-423A-B919-36C5CDAC4A9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AF2-423A-B919-36C5CDAC4A9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F2-423A-B919-36C5CDAC4A9B}"/>
              </c:ext>
            </c:extLst>
          </c:dPt>
          <c:dPt>
            <c:idx val="5"/>
            <c:invertIfNegative val="0"/>
            <c:bubble3D val="0"/>
            <c:spPr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887D-4FD3-B847-A97DFEC4DAF0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44C-4D4F-8CC1-14B1F44D0F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Hoja1!$A$2:$A$14</c:f>
              <c:strCache>
                <c:ptCount val="13"/>
                <c:pt idx="0">
                  <c:v>Secretaría de Finanzas 13</c:v>
                </c:pt>
                <c:pt idx="1">
                  <c:v>Secretaría de Cultura y las Artes 12</c:v>
                </c:pt>
                <c:pt idx="2">
                  <c:v>Secretaría de Fomento Agroalimentario y Desarrollo Rural 11</c:v>
                </c:pt>
                <c:pt idx="3">
                  <c:v>Secretaría de Gobierno 10</c:v>
                </c:pt>
                <c:pt idx="4">
                  <c:v>Secretaría de Desarrollo Económico 9</c:v>
                </c:pt>
                <c:pt idx="5">
                  <c:v>Gubernatura 8</c:v>
                </c:pt>
                <c:pt idx="6">
                  <c:v>Secretaría de las Infraestructuras y Comunicaciones 7</c:v>
                </c:pt>
                <c:pt idx="7">
                  <c:v>Secretaría de Seguridad y Proteccion Ciudadana 6</c:v>
                </c:pt>
                <c:pt idx="8">
                  <c:v>Secretaría de Bienestar, Tequio e Inclusión Social 5</c:v>
                </c:pt>
                <c:pt idx="9">
                  <c:v>Instituto Estatal de Educación Pública de Oaxaca 4</c:v>
                </c:pt>
                <c:pt idx="10">
                  <c:v>Secretaría de Turismo 3</c:v>
                </c:pt>
                <c:pt idx="11">
                  <c:v>Servicios de Salud de Oaxaca 2</c:v>
                </c:pt>
                <c:pt idx="12">
                  <c:v>Secretaria de Honestidad, Transparencia y Función Pública 1</c:v>
                </c:pt>
              </c:strCache>
            </c:strRef>
          </c:cat>
          <c:val>
            <c:numRef>
              <c:f>Hoja1!$B$2:$B$14</c:f>
              <c:numCache>
                <c:formatCode>0.00</c:formatCode>
                <c:ptCount val="13"/>
                <c:pt idx="0">
                  <c:v>0.38691930299999999</c:v>
                </c:pt>
                <c:pt idx="1">
                  <c:v>0.39759681699999999</c:v>
                </c:pt>
                <c:pt idx="2">
                  <c:v>0.41045238099999998</c:v>
                </c:pt>
                <c:pt idx="3">
                  <c:v>0.41379268299999999</c:v>
                </c:pt>
                <c:pt idx="4">
                  <c:v>0.50078416299999995</c:v>
                </c:pt>
                <c:pt idx="5">
                  <c:v>0.53561788600000004</c:v>
                </c:pt>
                <c:pt idx="6">
                  <c:v>0.55818582400000005</c:v>
                </c:pt>
                <c:pt idx="7">
                  <c:v>0.55825438599999999</c:v>
                </c:pt>
                <c:pt idx="8">
                  <c:v>0.57301282099999995</c:v>
                </c:pt>
                <c:pt idx="9">
                  <c:v>0.59559578499999999</c:v>
                </c:pt>
                <c:pt idx="10">
                  <c:v>0.60078815699999999</c:v>
                </c:pt>
                <c:pt idx="11">
                  <c:v>0.785408938</c:v>
                </c:pt>
                <c:pt idx="12">
                  <c:v>0.79709195399999999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0-4242-9035-5FF83E934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4536863"/>
        <c:axId val="314548511"/>
      </c:barChart>
      <c:catAx>
        <c:axId val="314536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48511"/>
        <c:crosses val="autoZero"/>
        <c:auto val="1"/>
        <c:lblAlgn val="ctr"/>
        <c:lblOffset val="100"/>
        <c:noMultiLvlLbl val="0"/>
      </c:catAx>
      <c:valAx>
        <c:axId val="3145485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36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AÑO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50000"/>
                </a:schemeClr>
              </a:solidFill>
              <a:ln w="9525">
                <a:solidFill>
                  <a:schemeClr val="accent5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2776872050692994E-3"/>
                  <c:y val="-4.11060106212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49-4596-841D-F8CDE7359ACF}"/>
                </c:ext>
              </c:extLst>
            </c:dLbl>
            <c:dLbl>
              <c:idx val="1"/>
              <c:layout>
                <c:manualLayout>
                  <c:x val="0"/>
                  <c:y val="-6.2988050305674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93-42B5-AAFF-18DA094159B0}"/>
                </c:ext>
              </c:extLst>
            </c:dLbl>
            <c:dLbl>
              <c:idx val="2"/>
              <c:layout>
                <c:manualLayout>
                  <c:x val="1.2729038756114325E-3"/>
                  <c:y val="4.8672584327112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93-42B5-AAFF-18DA094159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0.85599999999999998</c:v>
                </c:pt>
                <c:pt idx="1">
                  <c:v>0.69099999999999995</c:v>
                </c:pt>
                <c:pt idx="2">
                  <c:v>0.63400000000000001</c:v>
                </c:pt>
                <c:pt idx="3">
                  <c:v>0.73099999999999998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49-4596-841D-F8CDE735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049759"/>
        <c:axId val="1146054943"/>
      </c:lineChart>
      <c:catAx>
        <c:axId val="11460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54943"/>
        <c:crosses val="autoZero"/>
        <c:auto val="1"/>
        <c:lblAlgn val="ctr"/>
        <c:lblOffset val="100"/>
        <c:noMultiLvlLbl val="0"/>
      </c:catAx>
      <c:valAx>
        <c:axId val="11460549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49759"/>
        <c:crosses val="autoZero"/>
        <c:crossBetween val="between"/>
        <c:minorUnit val="0.25"/>
      </c:valAx>
      <c:spPr>
        <a:noFill/>
        <a:ln>
          <a:solidFill>
            <a:schemeClr val="accent5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40918010253546"/>
          <c:y val="1.5583466730613222E-2"/>
          <c:w val="0.69295328813069346"/>
          <c:h val="0.911604406422421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3E5-4AEA-BAA2-2977B8B123D2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309F-456A-A0C0-C3ECD3828EE4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7C7-4A50-A913-DEE524B6B629}"/>
              </c:ext>
            </c:extLst>
          </c:dPt>
          <c:dPt>
            <c:idx val="3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D83-4FDF-B524-24C600993E6E}"/>
              </c:ext>
            </c:extLst>
          </c:dPt>
          <c:dPt>
            <c:idx val="43"/>
            <c:invertIfNegative val="0"/>
            <c:bubble3D val="0"/>
            <c:spPr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820F-42FC-85C9-DD1F07D37DB9}"/>
              </c:ext>
            </c:extLst>
          </c:dPt>
          <c:dPt>
            <c:idx val="4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F304-4E99-924E-0844DB8D69F5}"/>
              </c:ext>
            </c:extLst>
          </c:dPt>
          <c:dPt>
            <c:idx val="5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9D38-415C-992C-285DF7E4349B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3E5-4AEA-BAA2-2977B8B123D2}"/>
                </c:ext>
              </c:extLst>
            </c:dLbl>
            <c:dLbl>
              <c:idx val="31"/>
              <c:layout>
                <c:manualLayout>
                  <c:x val="2.30907096711429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09F-456A-A0C0-C3ECD3828EE4}"/>
                </c:ext>
              </c:extLst>
            </c:dLbl>
            <c:dLbl>
              <c:idx val="33"/>
              <c:layout>
                <c:manualLayout>
                  <c:x val="-1.1545354835571875E-3"/>
                  <c:y val="-8.16267399155756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C7-4A50-A913-DEE524B6B629}"/>
                </c:ext>
              </c:extLst>
            </c:dLbl>
            <c:dLbl>
              <c:idx val="34"/>
              <c:layout>
                <c:manualLayout>
                  <c:x val="1.154535483557187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D83-4FDF-B524-24C600993E6E}"/>
                </c:ext>
              </c:extLst>
            </c:dLbl>
            <c:dLbl>
              <c:idx val="43"/>
              <c:layout>
                <c:manualLayout>
                  <c:x val="3.8099670957387186E-2"/>
                  <c:y val="1.11310476647236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977E60C-09F1-4DE0-BE41-E31D0D4F76F6}" type="VALUE">
                      <a:rPr lang="en-US" sz="140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20F-42FC-85C9-DD1F07D37DB9}"/>
                </c:ext>
              </c:extLst>
            </c:dLbl>
            <c:dLbl>
              <c:idx val="44"/>
              <c:layout>
                <c:manualLayout>
                  <c:x val="-3.4636064506717319E-3"/>
                  <c:y val="-4.0813369957787845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799844-C55F-494E-8734-1DA007AD90D5}" type="VALUE">
                      <a:rPr lang="en-US" sz="40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accent5">
                              <a:lumMod val="50000"/>
                            </a:schemeClr>
                          </a:solidFill>
                        </a:defRPr>
                      </a:pPr>
                      <a:t>[VALOR]</a:t>
                    </a:fld>
                    <a:endParaRPr lang="es-MX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304-4E99-924E-0844DB8D69F5}"/>
                </c:ext>
              </c:extLst>
            </c:dLbl>
            <c:dLbl>
              <c:idx val="53"/>
              <c:layout>
                <c:manualLayout>
                  <c:x val="2.309070967114375E-3"/>
                  <c:y val="2.2262095329447459E-3"/>
                </c:manualLayout>
              </c:layout>
              <c:tx>
                <c:rich>
                  <a:bodyPr/>
                  <a:lstStyle/>
                  <a:p>
                    <a:fld id="{42143557-5339-4B48-B5B4-33E2AACF5378}" type="VALUE">
                      <a:rPr lang="en-US" sz="400">
                        <a:solidFill>
                          <a:schemeClr val="tx1"/>
                        </a:solidFill>
                      </a:rPr>
                      <a:pPr/>
                      <a:t>[VALOR]</a:t>
                    </a:fld>
                    <a:endParaRPr lang="es-MX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D38-415C-992C-285DF7E43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Hoja1!$A$2:$A$63</c:f>
              <c:strCache>
                <c:ptCount val="62"/>
                <c:pt idx="0">
                  <c:v>Santiago Pinotepa Nacional</c:v>
                </c:pt>
                <c:pt idx="1">
                  <c:v>Villa de Tututepec</c:v>
                </c:pt>
                <c:pt idx="2">
                  <c:v>La Trinidad Vista Hermosa</c:v>
                </c:pt>
                <c:pt idx="3">
                  <c:v>Natividad</c:v>
                </c:pt>
                <c:pt idx="4">
                  <c:v>Nazareno Etla</c:v>
                </c:pt>
                <c:pt idx="5">
                  <c:v>San Juan Petlapa</c:v>
                </c:pt>
                <c:pt idx="6">
                  <c:v>San Juan Quiotepec</c:v>
                </c:pt>
                <c:pt idx="7">
                  <c:v>San Juan Tepeuxila</c:v>
                </c:pt>
                <c:pt idx="8">
                  <c:v>San Miguel Tlacamama</c:v>
                </c:pt>
                <c:pt idx="9">
                  <c:v>San Pedro Mártir Quiechapa</c:v>
                </c:pt>
                <c:pt idx="10">
                  <c:v>Santiago Tenango</c:v>
                </c:pt>
                <c:pt idx="11">
                  <c:v>Tlacotepec Plumas</c:v>
                </c:pt>
                <c:pt idx="12">
                  <c:v>Miahuatlán de Porfirio Díaz</c:v>
                </c:pt>
                <c:pt idx="13">
                  <c:v>Partido Acción Nacional</c:v>
                </c:pt>
                <c:pt idx="14">
                  <c:v>Heróica Ciudad de Juchitán de Zaragoza</c:v>
                </c:pt>
                <c:pt idx="15">
                  <c:v>Santa María Huatulco</c:v>
                </c:pt>
                <c:pt idx="16">
                  <c:v>Santo Domingo Tehuantepec</c:v>
                </c:pt>
                <c:pt idx="17">
                  <c:v>San Pedro Mixtepec</c:v>
                </c:pt>
                <c:pt idx="18">
                  <c:v>Salina Cruz</c:v>
                </c:pt>
                <c:pt idx="19">
                  <c:v>Movimiento Ciudadano</c:v>
                </c:pt>
                <c:pt idx="20">
                  <c:v>Movimiento Regeneración Nacional</c:v>
                </c:pt>
                <c:pt idx="21">
                  <c:v>Fideicomiso Público Denomiando Oficina de Convenciones y Visitantes de Oaxaca</c:v>
                </c:pt>
                <c:pt idx="22">
                  <c:v>Secretaría de Turismo</c:v>
                </c:pt>
                <c:pt idx="23">
                  <c:v>Universidad Autónoma Comunal de Oaxaca</c:v>
                </c:pt>
                <c:pt idx="24">
                  <c:v>Instituto Oaxaqueño Constructor de Infraestructura Física Educativa</c:v>
                </c:pt>
                <c:pt idx="25">
                  <c:v>Órgano Superior de Fiscalización</c:v>
                </c:pt>
                <c:pt idx="26">
                  <c:v>Comisión Estatal del Agua para el Bienestar</c:v>
                </c:pt>
                <c:pt idx="27">
                  <c:v>Fiscalía General</c:v>
                </c:pt>
                <c:pt idx="28">
                  <c:v>Santa Lucía del Camino</c:v>
                </c:pt>
                <c:pt idx="29">
                  <c:v>Secretaría de Bienestar, Tequio e Inclusión Social</c:v>
                </c:pt>
                <c:pt idx="30">
                  <c:v>Santa Cruz Xoxocotlán</c:v>
                </c:pt>
                <c:pt idx="31">
                  <c:v>Secretaría de Finanzas</c:v>
                </c:pt>
                <c:pt idx="32">
                  <c:v>Servicios de Salud de Oaxaca</c:v>
                </c:pt>
                <c:pt idx="33">
                  <c:v>Instituto Estatal Electoral y de Participación Ciudadana de Oaxaca</c:v>
                </c:pt>
                <c:pt idx="34">
                  <c:v>Secretaría de Cultura y las Artes</c:v>
                </c:pt>
                <c:pt idx="35">
                  <c:v>Fideicomiso de Fomento para el Estado de Oaxaca</c:v>
                </c:pt>
                <c:pt idx="36">
                  <c:v>Centro de Conciliación Laboral del Estado de Oaxaca</c:v>
                </c:pt>
                <c:pt idx="37">
                  <c:v>Heroica Ciudad de Huajuapan de León</c:v>
                </c:pt>
                <c:pt idx="38">
                  <c:v>Instituto del Deporte</c:v>
                </c:pt>
                <c:pt idx="39">
                  <c:v>Oaxaca de Juárez</c:v>
                </c:pt>
                <c:pt idx="40">
                  <c:v>DIF</c:v>
                </c:pt>
                <c:pt idx="41">
                  <c:v>Instituto de la Juventud</c:v>
                </c:pt>
                <c:pt idx="42">
                  <c:v>Tribunal Superior de Justicia</c:v>
                </c:pt>
                <c:pt idx="43">
                  <c:v>Gubernatura</c:v>
                </c:pt>
                <c:pt idx="44">
                  <c:v>Universidad Autónoma Benito Juárez de Oaxaca</c:v>
                </c:pt>
                <c:pt idx="45">
                  <c:v>Secretaría de Fomento Agroalimentario y Desarrollo Rural</c:v>
                </c:pt>
                <c:pt idx="46">
                  <c:v>Partido Revolucionario Institucional</c:v>
                </c:pt>
                <c:pt idx="47">
                  <c:v>Secretaría de Gobierno</c:v>
                </c:pt>
                <c:pt idx="48">
                  <c:v>Secretaría de Desarrollo Económico</c:v>
                </c:pt>
                <c:pt idx="49">
                  <c:v>Secretaría Ejecutiva del Sistema Estatal de Combate a la Corrupción</c:v>
                </c:pt>
                <c:pt idx="50">
                  <c:v>Universidad de Chalcatongo</c:v>
                </c:pt>
                <c:pt idx="51">
                  <c:v>Secretaría de las Infraestructuras y Comunicaciones</c:v>
                </c:pt>
                <c:pt idx="52">
                  <c:v>Secretaría de Seguridad y Proteccion Ciudadana</c:v>
                </c:pt>
                <c:pt idx="53">
                  <c:v>Secretaria de Honestidad, Transparencia y Función Pública</c:v>
                </c:pt>
                <c:pt idx="54">
                  <c:v>Instituto Tecnológico Superior de San Miguel El Grande</c:v>
                </c:pt>
                <c:pt idx="55">
                  <c:v>Defensoría de los Derechos Humanos del Pueblo de Oaxaca</c:v>
                </c:pt>
                <c:pt idx="56">
                  <c:v>San Pedro Pochutla</c:v>
                </c:pt>
                <c:pt idx="57">
                  <c:v>Tribunal Electoral del Estado de Oaxaca</c:v>
                </c:pt>
                <c:pt idx="58">
                  <c:v>San Juan Bautista Tuxtepec</c:v>
                </c:pt>
                <c:pt idx="59">
                  <c:v>Instituto Estatal de Educación Pública de Oaxaca</c:v>
                </c:pt>
                <c:pt idx="60">
                  <c:v>Congreso Estatal</c:v>
                </c:pt>
                <c:pt idx="61">
                  <c:v>Fideicomiso para el Desarrollo Logístico para el Estado de Oaxaca</c:v>
                </c:pt>
              </c:strCache>
            </c:strRef>
          </c:cat>
          <c:val>
            <c:numRef>
              <c:f>Hoja1!$B$2:$B$63</c:f>
              <c:numCache>
                <c:formatCode>0.00</c:formatCode>
                <c:ptCount val="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9.1999999999999998E-2</c:v>
                </c:pt>
                <c:pt idx="13">
                  <c:v>0.125</c:v>
                </c:pt>
                <c:pt idx="14">
                  <c:v>0.177179487</c:v>
                </c:pt>
                <c:pt idx="15">
                  <c:v>0.35322619</c:v>
                </c:pt>
                <c:pt idx="16">
                  <c:v>0.36186397100000001</c:v>
                </c:pt>
                <c:pt idx="17">
                  <c:v>0.38282475500000002</c:v>
                </c:pt>
                <c:pt idx="18">
                  <c:v>0.48285180799999999</c:v>
                </c:pt>
                <c:pt idx="19">
                  <c:v>0.49611111099999999</c:v>
                </c:pt>
                <c:pt idx="20">
                  <c:v>0.50407407400000004</c:v>
                </c:pt>
                <c:pt idx="21">
                  <c:v>0.53188177299999995</c:v>
                </c:pt>
                <c:pt idx="22">
                  <c:v>0.54157631299999998</c:v>
                </c:pt>
                <c:pt idx="23">
                  <c:v>0.54283475800000003</c:v>
                </c:pt>
                <c:pt idx="24">
                  <c:v>0.57989858000000005</c:v>
                </c:pt>
                <c:pt idx="25">
                  <c:v>0.60514477899999997</c:v>
                </c:pt>
                <c:pt idx="26">
                  <c:v>0.60816091999999999</c:v>
                </c:pt>
                <c:pt idx="27">
                  <c:v>0.61804331999999995</c:v>
                </c:pt>
                <c:pt idx="28">
                  <c:v>0.61877406099999999</c:v>
                </c:pt>
                <c:pt idx="29">
                  <c:v>0.63102564100000003</c:v>
                </c:pt>
                <c:pt idx="30">
                  <c:v>0.6474375</c:v>
                </c:pt>
                <c:pt idx="31">
                  <c:v>0.64883860500000001</c:v>
                </c:pt>
                <c:pt idx="32">
                  <c:v>0.65581787499999999</c:v>
                </c:pt>
                <c:pt idx="33">
                  <c:v>0.66511965799999995</c:v>
                </c:pt>
                <c:pt idx="34">
                  <c:v>0.67019363399999998</c:v>
                </c:pt>
                <c:pt idx="35">
                  <c:v>0.67768817199999998</c:v>
                </c:pt>
                <c:pt idx="36">
                  <c:v>0.68911172200000004</c:v>
                </c:pt>
                <c:pt idx="37">
                  <c:v>0.68961363600000003</c:v>
                </c:pt>
                <c:pt idx="38">
                  <c:v>0.69047662099999996</c:v>
                </c:pt>
                <c:pt idx="39">
                  <c:v>0.69816354000000003</c:v>
                </c:pt>
                <c:pt idx="40">
                  <c:v>0.70199656399999999</c:v>
                </c:pt>
                <c:pt idx="41">
                  <c:v>0.711346229</c:v>
                </c:pt>
                <c:pt idx="42">
                  <c:v>0.71567595799999995</c:v>
                </c:pt>
                <c:pt idx="43">
                  <c:v>0.73123577200000001</c:v>
                </c:pt>
                <c:pt idx="44">
                  <c:v>0.736005715</c:v>
                </c:pt>
                <c:pt idx="45">
                  <c:v>0.745904762</c:v>
                </c:pt>
                <c:pt idx="46">
                  <c:v>0.74622222199999999</c:v>
                </c:pt>
                <c:pt idx="47">
                  <c:v>0.75258536600000003</c:v>
                </c:pt>
                <c:pt idx="48">
                  <c:v>0.76156832699999999</c:v>
                </c:pt>
                <c:pt idx="49">
                  <c:v>0.76244950700000003</c:v>
                </c:pt>
                <c:pt idx="50">
                  <c:v>0.76600000000000001</c:v>
                </c:pt>
                <c:pt idx="51">
                  <c:v>0.77637164800000003</c:v>
                </c:pt>
                <c:pt idx="52">
                  <c:v>0.78150877200000002</c:v>
                </c:pt>
                <c:pt idx="53">
                  <c:v>0.78418390800000004</c:v>
                </c:pt>
                <c:pt idx="54">
                  <c:v>0.79425000000000001</c:v>
                </c:pt>
                <c:pt idx="55">
                  <c:v>0.79718279599999997</c:v>
                </c:pt>
                <c:pt idx="56">
                  <c:v>0.79987387399999998</c:v>
                </c:pt>
                <c:pt idx="57">
                  <c:v>0.80195238099999999</c:v>
                </c:pt>
                <c:pt idx="58">
                  <c:v>0.81942869399999996</c:v>
                </c:pt>
                <c:pt idx="59">
                  <c:v>0.82619157099999996</c:v>
                </c:pt>
                <c:pt idx="60">
                  <c:v>0.829240435</c:v>
                </c:pt>
                <c:pt idx="61">
                  <c:v>0.86607407400000003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5-4AEA-BAA2-2977B8B12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51883967"/>
        <c:axId val="1251874031"/>
      </c:barChart>
      <c:catAx>
        <c:axId val="1251883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74031"/>
        <c:crosses val="autoZero"/>
        <c:auto val="0"/>
        <c:lblAlgn val="ctr"/>
        <c:lblOffset val="100"/>
        <c:tickLblSkip val="1"/>
        <c:noMultiLvlLbl val="0"/>
      </c:catAx>
      <c:valAx>
        <c:axId val="12518740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839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68-4BDC-A083-8EC63EFC2C9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B00-4242-9035-5FF83E934F0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10F-4B01-9987-A77E7228C24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20AD-4E02-8621-D094F0CFE23F}"/>
              </c:ext>
            </c:extLst>
          </c:dPt>
          <c:dPt>
            <c:idx val="5"/>
            <c:invertIfNegative val="0"/>
            <c:bubble3D val="0"/>
            <c:spPr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16D9-420B-A2AA-C79EB4BB87A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F87-4E93-A424-D5D49B09B7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Hoja1!$A$2:$A$14</c:f>
              <c:strCache>
                <c:ptCount val="13"/>
                <c:pt idx="0">
                  <c:v>Secretaría de Turismo 13</c:v>
                </c:pt>
                <c:pt idx="1">
                  <c:v>Secretaría de Bienestar, Tequio e Inclusión Social 12</c:v>
                </c:pt>
                <c:pt idx="2">
                  <c:v>Secretaría de Finanzas 11</c:v>
                </c:pt>
                <c:pt idx="3">
                  <c:v>Servicios de Salud de Oaxaca 10</c:v>
                </c:pt>
                <c:pt idx="4">
                  <c:v>Secretaría de Cultura y las Artes 9</c:v>
                </c:pt>
                <c:pt idx="5">
                  <c:v>Gubernatura 8</c:v>
                </c:pt>
                <c:pt idx="6">
                  <c:v>Secretaría de Fomento Agroalimentario y Desarrollo Rural 7</c:v>
                </c:pt>
                <c:pt idx="7">
                  <c:v>Secretaría de Gobierno 6</c:v>
                </c:pt>
                <c:pt idx="8">
                  <c:v>Secretaría de Desarrollo Económico 5</c:v>
                </c:pt>
                <c:pt idx="9">
                  <c:v>Secretaría de las Infraestructuras y Comunicaciones 4</c:v>
                </c:pt>
                <c:pt idx="10">
                  <c:v>Secretaría de Seguridad y Proteccion Ciudadana 3</c:v>
                </c:pt>
                <c:pt idx="11">
                  <c:v>Secretaria de Honestidad, Transparencia y Función Pública 2</c:v>
                </c:pt>
                <c:pt idx="12">
                  <c:v>Instituto Estatal de Educación Pública de Oaxaca 1</c:v>
                </c:pt>
              </c:strCache>
            </c:strRef>
          </c:cat>
          <c:val>
            <c:numRef>
              <c:f>Hoja1!$B$2:$B$14</c:f>
              <c:numCache>
                <c:formatCode>0.00</c:formatCode>
                <c:ptCount val="13"/>
                <c:pt idx="0">
                  <c:v>0.54157631299999998</c:v>
                </c:pt>
                <c:pt idx="1">
                  <c:v>0.63102564100000003</c:v>
                </c:pt>
                <c:pt idx="2">
                  <c:v>0.64883860500000001</c:v>
                </c:pt>
                <c:pt idx="3">
                  <c:v>0.65581787499999999</c:v>
                </c:pt>
                <c:pt idx="4">
                  <c:v>0.67019363399999998</c:v>
                </c:pt>
                <c:pt idx="5">
                  <c:v>0.73123577200000001</c:v>
                </c:pt>
                <c:pt idx="6">
                  <c:v>0.745904762</c:v>
                </c:pt>
                <c:pt idx="7">
                  <c:v>0.75258536600000003</c:v>
                </c:pt>
                <c:pt idx="8">
                  <c:v>0.76156832699999999</c:v>
                </c:pt>
                <c:pt idx="9">
                  <c:v>0.77637164800000003</c:v>
                </c:pt>
                <c:pt idx="10">
                  <c:v>0.78150877200000002</c:v>
                </c:pt>
                <c:pt idx="11">
                  <c:v>0.78418390800000004</c:v>
                </c:pt>
                <c:pt idx="12">
                  <c:v>0.82619157099999996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00-4242-9035-5FF83E934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4536863"/>
        <c:axId val="314548511"/>
      </c:barChart>
      <c:catAx>
        <c:axId val="3145368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48511"/>
        <c:crosses val="autoZero"/>
        <c:auto val="1"/>
        <c:lblAlgn val="ctr"/>
        <c:lblOffset val="100"/>
        <c:noMultiLvlLbl val="0"/>
      </c:catAx>
      <c:valAx>
        <c:axId val="31454851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453686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252964698416803E-2"/>
          <c:y val="9.8618149176425127E-2"/>
          <c:w val="0.94127052977423664"/>
          <c:h val="0.683648990805117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Gubernatura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accent5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9A4-49E3-9A99-CD7CB956D339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4438-43D1-9191-2CAFEFC27EC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256-4173-8381-92F0761BA112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24DF-4D4C-AE64-5FE1B68D9212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256-4173-8381-92F0761BA112}"/>
              </c:ext>
            </c:extLst>
          </c:dPt>
          <c:dPt>
            <c:idx val="5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256-4173-8381-92F0761BA112}"/>
              </c:ext>
            </c:extLst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rgbClr val="7030A0">
                      <a:tint val="66000"/>
                      <a:satMod val="160000"/>
                    </a:srgbClr>
                  </a:gs>
                  <a:gs pos="50000">
                    <a:srgbClr val="7030A0">
                      <a:tint val="44500"/>
                      <a:satMod val="160000"/>
                    </a:srgbClr>
                  </a:gs>
                  <a:gs pos="100000">
                    <a:srgbClr val="7030A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5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742-49A7-A42A-727E787DFEBC}"/>
              </c:ext>
            </c:extLst>
          </c:dPt>
          <c:dLbls>
            <c:dLbl>
              <c:idx val="2"/>
              <c:layout>
                <c:manualLayout>
                  <c:x val="4.6874999999999944E-2"/>
                  <c:y val="2.46329592097591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56-4173-8381-92F0761BA112}"/>
                </c:ext>
              </c:extLst>
            </c:dLbl>
            <c:dLbl>
              <c:idx val="4"/>
              <c:layout>
                <c:manualLayout>
                  <c:x val="-2.7999782698349585E-3"/>
                  <c:y val="-7.38988776292779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56-4173-8381-92F0761BA112}"/>
                </c:ext>
              </c:extLst>
            </c:dLbl>
            <c:dLbl>
              <c:idx val="5"/>
              <c:layout>
                <c:manualLayout>
                  <c:x val="2.9865765498966232E-2"/>
                  <c:y val="-4.92659184195183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56-4173-8381-92F0761BA112}"/>
                </c:ext>
              </c:extLst>
            </c:dLbl>
            <c:dLbl>
              <c:idx val="6"/>
              <c:layout>
                <c:manualLayout>
                  <c:x val="-2.5503350313724072E-2"/>
                  <c:y val="-2.955955105171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42-49A7-A42A-727E787DFE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Transparencia desde el Gobierno (TG)</c:v>
                </c:pt>
                <c:pt idx="1">
                  <c:v>Transparencia activa</c:v>
                </c:pt>
                <c:pt idx="2">
                  <c:v>Datos Abiertos</c:v>
                </c:pt>
                <c:pt idx="3">
                  <c:v>Acceso a la Información (TG)</c:v>
                </c:pt>
                <c:pt idx="4">
                  <c:v>Transparencia desde la ciudadanía (TC)</c:v>
                </c:pt>
                <c:pt idx="5">
                  <c:v>Transparencia Proactiva</c:v>
                </c:pt>
                <c:pt idx="6">
                  <c:v>Acceso a la Información (TC)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0.96</c:v>
                </c:pt>
                <c:pt idx="1">
                  <c:v>1</c:v>
                </c:pt>
                <c:pt idx="2">
                  <c:v>0.73</c:v>
                </c:pt>
                <c:pt idx="3">
                  <c:v>0.99</c:v>
                </c:pt>
                <c:pt idx="4">
                  <c:v>0.5</c:v>
                </c:pt>
                <c:pt idx="5">
                  <c:v>0</c:v>
                </c:pt>
                <c:pt idx="6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0160335"/>
        <c:axId val="1230144351"/>
      </c:barChart>
      <c:lineChart>
        <c:grouping val="standard"/>
        <c:varyColors val="0"/>
        <c:ser>
          <c:idx val="2"/>
          <c:order val="1"/>
          <c:tx>
            <c:strRef>
              <c:f>Hoja1!$D$1</c:f>
              <c:strCache>
                <c:ptCount val="1"/>
                <c:pt idx="0">
                  <c:v>PROMEDIO NACIONAL</c:v>
                </c:pt>
              </c:strCache>
            </c:strRef>
          </c:tx>
          <c:spPr>
            <a:ln w="28575" cap="sq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>
              <a:outerShdw dist="127000" dir="5400000" sx="1000" sy="1000" algn="ctr" rotWithShape="0">
                <a:schemeClr val="accent4">
                  <a:lumMod val="20000"/>
                  <a:lumOff val="80000"/>
                </a:schemeClr>
              </a:outerShdw>
            </a:effectLst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  <a:effectLst>
                <a:outerShdw dist="127000" dir="5400000" sx="1000" sy="1000" algn="ctr" rotWithShape="0">
                  <a:schemeClr val="accent4">
                    <a:lumMod val="20000"/>
                    <a:lumOff val="80000"/>
                  </a:schemeClr>
                </a:outerShdw>
              </a:effectLst>
            </c:spPr>
          </c:marker>
          <c:dLbls>
            <c:dLbl>
              <c:idx val="0"/>
              <c:layout>
                <c:manualLayout>
                  <c:x val="0"/>
                  <c:y val="-6.650898986634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56-4173-8381-92F0761BA112}"/>
                </c:ext>
              </c:extLst>
            </c:dLbl>
            <c:dLbl>
              <c:idx val="1"/>
              <c:layout>
                <c:manualLayout>
                  <c:x val="-1.5625000000000001E-3"/>
                  <c:y val="-5.6655806182446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56-4173-8381-92F0761BA112}"/>
                </c:ext>
              </c:extLst>
            </c:dLbl>
            <c:dLbl>
              <c:idx val="2"/>
              <c:layout>
                <c:manualLayout>
                  <c:x val="-2.9687499999999999E-2"/>
                  <c:y val="-0.135481275653675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56-4173-8381-92F0761BA112}"/>
                </c:ext>
              </c:extLst>
            </c:dLbl>
            <c:dLbl>
              <c:idx val="3"/>
              <c:layout>
                <c:manualLayout>
                  <c:x val="-8.1092727137826531E-2"/>
                  <c:y val="-6.6508989866349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56-4173-8381-92F0761BA112}"/>
                </c:ext>
              </c:extLst>
            </c:dLbl>
            <c:dLbl>
              <c:idx val="4"/>
              <c:layout>
                <c:manualLayout>
                  <c:x val="-7.2703467166206903E-2"/>
                  <c:y val="1.9706367367807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56-4173-8381-92F0761BA112}"/>
                </c:ext>
              </c:extLst>
            </c:dLbl>
            <c:dLbl>
              <c:idx val="5"/>
              <c:layout>
                <c:manualLayout>
                  <c:x val="-7.5104882924508273E-2"/>
                  <c:y val="2.463295920975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256-4173-8381-92F0761BA112}"/>
                </c:ext>
              </c:extLst>
            </c:dLbl>
            <c:dLbl>
              <c:idx val="6"/>
              <c:layout>
                <c:manualLayout>
                  <c:x val="-4.687522129150318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256-4173-8381-92F0761BA1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7"/>
                <c:pt idx="0">
                  <c:v>Transparencia desde el Gobierno (TG)</c:v>
                </c:pt>
                <c:pt idx="1">
                  <c:v>Transparencia activa</c:v>
                </c:pt>
                <c:pt idx="2">
                  <c:v>Datos Abiertos</c:v>
                </c:pt>
                <c:pt idx="3">
                  <c:v>Acceso a la Información (TG)</c:v>
                </c:pt>
                <c:pt idx="4">
                  <c:v>Transparencia desde la ciudadanía (TC)</c:v>
                </c:pt>
                <c:pt idx="5">
                  <c:v>Transparencia Proactiva</c:v>
                </c:pt>
                <c:pt idx="6">
                  <c:v>Acceso a la Información (TC)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0.69</c:v>
                </c:pt>
                <c:pt idx="1">
                  <c:v>0.67</c:v>
                </c:pt>
                <c:pt idx="2">
                  <c:v>0.08</c:v>
                </c:pt>
                <c:pt idx="3">
                  <c:v>0.82</c:v>
                </c:pt>
                <c:pt idx="4">
                  <c:v>0.51</c:v>
                </c:pt>
                <c:pt idx="5">
                  <c:v>0.21</c:v>
                </c:pt>
                <c:pt idx="6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160335"/>
        <c:axId val="1230144351"/>
      </c:lineChart>
      <c:catAx>
        <c:axId val="123016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44351"/>
        <c:crosses val="autoZero"/>
        <c:auto val="1"/>
        <c:lblAlgn val="ctr"/>
        <c:lblOffset val="100"/>
        <c:noMultiLvlLbl val="0"/>
      </c:catAx>
      <c:valAx>
        <c:axId val="12301443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60335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AÑO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50000"/>
                </a:schemeClr>
              </a:solidFill>
              <a:ln w="9525">
                <a:solidFill>
                  <a:schemeClr val="accent5">
                    <a:lumMod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5736032488270605E-2"/>
                  <c:y val="-1.35598765522635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76278556028057"/>
                      <c:h val="0.105676353353044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179-4742-9CFF-0BA60C0454B6}"/>
                </c:ext>
              </c:extLst>
            </c:dLbl>
            <c:dLbl>
              <c:idx val="2"/>
              <c:layout>
                <c:manualLayout>
                  <c:x val="-5.3048553105935351E-3"/>
                  <c:y val="-9.9143312829679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B1-4846-B2DF-218B966F31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6.6000000000000003E-2</c:v>
                </c:pt>
                <c:pt idx="1">
                  <c:v>0.72699999999999998</c:v>
                </c:pt>
                <c:pt idx="2">
                  <c:v>0.28299999999999997</c:v>
                </c:pt>
                <c:pt idx="3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49-4596-841D-F8CDE735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049759"/>
        <c:axId val="1146054943"/>
      </c:lineChart>
      <c:catAx>
        <c:axId val="11460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54943"/>
        <c:crosses val="autoZero"/>
        <c:auto val="1"/>
        <c:lblAlgn val="ctr"/>
        <c:lblOffset val="100"/>
        <c:noMultiLvlLbl val="0"/>
      </c:catAx>
      <c:valAx>
        <c:axId val="11460549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49759"/>
        <c:crosses val="autoZero"/>
        <c:crossBetween val="between"/>
        <c:minorUnit val="0.25"/>
      </c:valAx>
      <c:spPr>
        <a:noFill/>
        <a:ln>
          <a:solidFill>
            <a:schemeClr val="accent5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2"/>
          </a:xfrm>
          <a:prstGeom prst="rect">
            <a:avLst/>
          </a:prstGeom>
        </p:spPr>
        <p:txBody>
          <a:bodyPr vert="horz" lIns="93379" tIns="46689" rIns="93379" bIns="466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5218" y="1"/>
            <a:ext cx="3056414" cy="467072"/>
          </a:xfrm>
          <a:prstGeom prst="rect">
            <a:avLst/>
          </a:prstGeom>
        </p:spPr>
        <p:txBody>
          <a:bodyPr vert="horz" lIns="93379" tIns="46689" rIns="93379" bIns="46689" rtlCol="0"/>
          <a:lstStyle>
            <a:lvl1pPr algn="r">
              <a:defRPr sz="1200"/>
            </a:lvl1pPr>
          </a:lstStyle>
          <a:p>
            <a:fld id="{3B97E643-DC6E-4C21-8CA1-500CE095A3EF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79" tIns="46689" rIns="93379" bIns="466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9"/>
          </a:xfrm>
          <a:prstGeom prst="rect">
            <a:avLst/>
          </a:prstGeom>
        </p:spPr>
        <p:txBody>
          <a:bodyPr vert="horz" lIns="93379" tIns="46689" rIns="93379" bIns="466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379" tIns="46689" rIns="93379" bIns="466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5218" y="8842030"/>
            <a:ext cx="3056414" cy="467071"/>
          </a:xfrm>
          <a:prstGeom prst="rect">
            <a:avLst/>
          </a:prstGeom>
        </p:spPr>
        <p:txBody>
          <a:bodyPr vert="horz" lIns="93379" tIns="46689" rIns="93379" bIns="46689" rtlCol="0" anchor="b"/>
          <a:lstStyle>
            <a:lvl1pPr algn="r">
              <a:defRPr sz="1200"/>
            </a:lvl1pPr>
          </a:lstStyle>
          <a:p>
            <a:fld id="{FCC51662-2FF6-4D58-BA8A-059279CF65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004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C1EFD-911C-4980-A41F-BEE1754A0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442826-ABE3-4F33-872D-0C1839247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70FB9E-32AD-4DA4-BEA2-665A631C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B78B01-FE02-4020-8577-B16DAD1A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D7CBE5-811B-4F96-93EB-7AED3841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29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7F337-8D26-4BA4-9EFD-28F9F736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986962-C67A-4EF6-9093-CF7FE22A9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2D141E-84FD-418F-93EC-F6B526CF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4264BF-5F2A-4398-8715-389B3F046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8AE68C-07E9-4022-8CCB-865220CC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712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194804-EE2C-4A3B-942D-166AD10EB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108780-2C61-4684-88C0-F37CCD6D4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DDA25E-3689-4E26-A258-14659432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2E62C4-B5A2-49DD-982E-E30E0EB9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2DF479-0F0F-4D2B-B83B-7B29A89C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101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C1EFD-911C-4980-A41F-BEE1754A0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442826-ABE3-4F33-872D-0C1839247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70FB9E-32AD-4DA4-BEA2-665A631C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B78B01-FE02-4020-8577-B16DAD1A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D7CBE5-811B-4F96-93EB-7AED3841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1171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A718B2-5043-42F9-91C4-709855E9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AC159-FD49-42E0-8E96-FF2C34659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49B6A4-1D31-4A66-BD71-BEE8AD73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5F63D4-481F-4B41-BAF0-D78477D7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3EB8F1-6732-4E43-9B50-910116CB2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0829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AE1EE-8767-4D6D-BEE2-828856A93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959FD3-9C69-4753-B926-4C9B8C5E0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F89C97-B929-48C4-9B9C-2A109A4D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5A2B1E-916D-4DA7-BE02-2D409C04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3669CC-142C-4FFE-B414-60458148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6626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520B7-E0EF-4083-80B2-52BBBC29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4447FC-F985-48EF-A78E-2BEDD0EA9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CC7C8C-DB8F-4EA9-B144-8FB3E8D26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D1DBCB-8B45-4C73-B4AD-9C4B9AA8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318784-E5D3-42D7-91D9-2EA055E6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0B9A4B-8DFA-4BF9-8512-A481CBEF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2793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834EE-71D4-4CAC-860B-C82C3329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201C1B-1396-4D12-A480-5C001CA78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E4F52E-B91E-458E-88BD-F8DCC4E9E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0FF1F9-BA62-4325-952A-1EA9D91B0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9BA5E7-65D7-4ECD-AFC1-E11DA8C41E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E4BD19-97C2-4370-B23D-1AD82473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E86EA1-72BD-4FB2-B8CE-FB87B923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9399F5-7B7A-4180-A99B-028A9A34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10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82DCC-28D8-457B-8598-1CF7E305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E3458-0127-45D8-A363-76A04A21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645F46-58B2-430C-AE0D-404852846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6DEECC-B50D-496C-858D-516EC8C46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287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77DA75-553C-4E56-ABCE-27B12706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6B1662-1A3B-4636-AAC1-FA97EF874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2F82FDC-1ACE-425D-AFB5-50318059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03415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2AEA6-13CE-462D-883F-3A782F58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A4AD61-8E78-43DC-BA12-3BCA11FC6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4C6ED7-C9B5-4720-8517-B2E95BDA9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70078B-D22C-4F20-9C76-C0778EB6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EEE86-4042-472A-A32C-E933FE119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16DD1B-C5F0-46A1-91D2-C2BB8349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26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A718B2-5043-42F9-91C4-709855E9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AC159-FD49-42E0-8E96-FF2C34659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49B6A4-1D31-4A66-BD71-BEE8AD73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5F63D4-481F-4B41-BAF0-D78477D7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3EB8F1-6732-4E43-9B50-910116CB2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750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36473-63E6-4671-9681-167FA660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AA9C50-87A9-4B0B-A6FB-6AACDE269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832730-0D2B-482C-86EC-1E805CE1A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650D5D-7967-439A-80E2-F7938839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CD6870-5387-45F9-B4E4-3554A4B7C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D05E0C-E2ED-44A2-8820-5F422C4D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169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7F337-8D26-4BA4-9EFD-28F9F736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986962-C67A-4EF6-9093-CF7FE22A9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2D141E-84FD-418F-93EC-F6B526CF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4264BF-5F2A-4398-8715-389B3F046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8AE68C-07E9-4022-8CCB-865220CC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863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194804-EE2C-4A3B-942D-166AD10EB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108780-2C61-4684-88C0-F37CCD6D4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DDA25E-3689-4E26-A258-14659432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2E62C4-B5A2-49DD-982E-E30E0EB9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2DF479-0F0F-4D2B-B83B-7B29A89C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667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AE1EE-8767-4D6D-BEE2-828856A93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959FD3-9C69-4753-B926-4C9B8C5E0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F89C97-B929-48C4-9B9C-2A109A4D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5A2B1E-916D-4DA7-BE02-2D409C04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3669CC-142C-4FFE-B414-60458148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25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520B7-E0EF-4083-80B2-52BBBC29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4447FC-F985-48EF-A78E-2BEDD0EA9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CC7C8C-DB8F-4EA9-B144-8FB3E8D26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D1DBCB-8B45-4C73-B4AD-9C4B9AA8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318784-E5D3-42D7-91D9-2EA055E6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0B9A4B-8DFA-4BF9-8512-A481CBEF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929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834EE-71D4-4CAC-860B-C82C3329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201C1B-1396-4D12-A480-5C001CA78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E4F52E-B91E-458E-88BD-F8DCC4E9E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0FF1F9-BA62-4325-952A-1EA9D91B0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9BA5E7-65D7-4ECD-AFC1-E11DA8C41E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E4BD19-97C2-4370-B23D-1AD82473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E86EA1-72BD-4FB2-B8CE-FB87B923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9399F5-7B7A-4180-A99B-028A9A34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0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82DCC-28D8-457B-8598-1CF7E305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E3458-0127-45D8-A363-76A04A21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645F46-58B2-430C-AE0D-404852846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6DEECC-B50D-496C-858D-516EC8C46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029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77DA75-553C-4E56-ABCE-27B12706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6B1662-1A3B-4636-AAC1-FA97EF874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2F82FDC-1ACE-425D-AFB5-50318059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41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2AEA6-13CE-462D-883F-3A782F58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A4AD61-8E78-43DC-BA12-3BCA11FC6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4C6ED7-C9B5-4720-8517-B2E95BDA9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70078B-D22C-4F20-9C76-C0778EB6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EEE86-4042-472A-A32C-E933FE119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16DD1B-C5F0-46A1-91D2-C2BB8349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812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36473-63E6-4671-9681-167FA660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AA9C50-87A9-4B0B-A6FB-6AACDE269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832730-0D2B-482C-86EC-1E805CE1A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650D5D-7967-439A-80E2-F7938839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CD6870-5387-45F9-B4E4-3554A4B7C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D05E0C-E2ED-44A2-8820-5F422C4D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87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C0AF16-7C34-4198-963F-6E17C0D8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F503E3-BDD6-4637-B2D6-69E915A80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ADDF61-FA22-444E-B828-2D4294734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EF60F-1BD1-4768-ADA9-806DF52FB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0A1663-7198-4132-A6E3-F8A4F7EE8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964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C0AF16-7C34-4198-963F-6E17C0D8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F503E3-BDD6-4637-B2D6-69E915A80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ADDF61-FA22-444E-B828-2D4294734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714E8-5E6C-4F3E-8CD0-A3F8E9D959BC}" type="datetimeFigureOut">
              <a:rPr lang="es-MX" smtClean="0"/>
              <a:t>25/09/2024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EF60F-1BD1-4768-ADA9-806DF52FB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0A1663-7198-4132-A6E3-F8A4F7EE8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94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olmex.shinyapps.io/metrica_gobierno_abierto_2023/_w_cc3b3bcd/documentos/documentos_2023/Resumen%20Ejecutivo%20MGA.pdf" TargetMode="External"/><Relationship Id="rId2" Type="http://schemas.openxmlformats.org/officeDocument/2006/relationships/hyperlink" Target="https://colmex.shinyapps.io/metrica_gobierno_abierto_2023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hyperlink" Target="https://colmex.shinyapps.io/metrica_gobierno_abierto_2023/_w_cc3b3bcd/documentos/documentos_2023/Metodologia%20MGA.pdf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6.svg"/><Relationship Id="rId7" Type="http://schemas.openxmlformats.org/officeDocument/2006/relationships/image" Target="../media/image13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áfico 16">
            <a:extLst>
              <a:ext uri="{FF2B5EF4-FFF2-40B4-BE49-F238E27FC236}">
                <a16:creationId xmlns:a16="http://schemas.microsoft.com/office/drawing/2014/main" id="{8A80F70A-498E-4328-B14A-8EE555FFA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8013" y="1674111"/>
            <a:ext cx="6217059" cy="3318881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2973210A-2687-4AF5-8D74-CA5D9B529E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66137" y="3071760"/>
            <a:ext cx="2007073" cy="523584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05DF49F5-23A1-452F-BA00-AAEEA7F54485}"/>
              </a:ext>
            </a:extLst>
          </p:cNvPr>
          <p:cNvSpPr txBox="1">
            <a:spLocks/>
          </p:cNvSpPr>
          <p:nvPr/>
        </p:nvSpPr>
        <p:spPr>
          <a:xfrm>
            <a:off x="820988" y="1857976"/>
            <a:ext cx="7072102" cy="2951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ontserrat" panose="00000500000000000000" pitchFamily="2" charset="0"/>
                <a:ea typeface="+mj-ea"/>
                <a:cs typeface="+mj-cs"/>
              </a:rPr>
              <a:t>Gobierno Abierto y su Métrica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ontserrat" panose="00000500000000000000" pitchFamily="2" charset="0"/>
                <a:ea typeface="+mj-ea"/>
                <a:cs typeface="+mj-cs"/>
              </a:rPr>
              <a:t>Resultados 2023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ontserrat" panose="00000500000000000000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800" b="1" i="1" dirty="0">
                <a:solidFill>
                  <a:srgbClr val="7030A0"/>
                </a:solidFill>
                <a:latin typeface="Montserrat" panose="00000500000000000000" pitchFamily="2" charset="0"/>
              </a:rPr>
              <a:t>Gubernatura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ontserrat" panose="00000500000000000000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ontserrat" panose="00000500000000000000" pitchFamily="2" charset="0"/>
              <a:ea typeface="+mj-ea"/>
              <a:cs typeface="+mj-cs"/>
            </a:endParaRPr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69DFCDD3-C8FD-4800-AC0C-C2CBAAF5F61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1627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078037" y="253967"/>
            <a:ext cx="8551193" cy="3537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transparencia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mismo tipo 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10B2841-C282-4EB2-A5D6-FD27813445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1511826"/>
              </p:ext>
            </p:extLst>
          </p:nvPr>
        </p:nvGraphicFramePr>
        <p:xfrm>
          <a:off x="774030" y="1185366"/>
          <a:ext cx="11040981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la 2">
            <a:extLst>
              <a:ext uri="{FF2B5EF4-FFF2-40B4-BE49-F238E27FC236}">
                <a16:creationId xmlns:a16="http://schemas.microsoft.com/office/drawing/2014/main" id="{C369196F-ADC3-496D-B91D-8CAF9476C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053689"/>
              </p:ext>
            </p:extLst>
          </p:nvPr>
        </p:nvGraphicFramePr>
        <p:xfrm>
          <a:off x="10087810" y="4357916"/>
          <a:ext cx="1727201" cy="353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1">
                  <a:extLst>
                    <a:ext uri="{9D8B030D-6E8A-4147-A177-3AD203B41FA5}">
                      <a16:colId xmlns:a16="http://schemas.microsoft.com/office/drawing/2014/main" val="1694649761"/>
                    </a:ext>
                  </a:extLst>
                </a:gridCol>
              </a:tblGrid>
              <a:tr h="3537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LUGAR 8</a:t>
                      </a:r>
                      <a:endParaRPr lang="es-MX" sz="1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88125"/>
                  </a:ext>
                </a:extLst>
              </a:tr>
            </a:tbl>
          </a:graphicData>
        </a:graphic>
      </p:graphicFrame>
      <p:pic>
        <p:nvPicPr>
          <p:cNvPr id="7" name="Gráfico 6">
            <a:extLst>
              <a:ext uri="{FF2B5EF4-FFF2-40B4-BE49-F238E27FC236}">
                <a16:creationId xmlns:a16="http://schemas.microsoft.com/office/drawing/2014/main" id="{93B8373A-B29E-4DC4-BFC3-93BFFC9E83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008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520889" y="348553"/>
            <a:ext cx="11150221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Transparencia por perspectivas</a:t>
            </a:r>
          </a:p>
          <a:p>
            <a:pPr algn="ctr"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Gubernatura</a:t>
            </a:r>
            <a:endParaRPr kumimoji="0" lang="es-MX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02ACF06-794A-4189-9194-F595AE263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959291"/>
              </p:ext>
            </p:extLst>
          </p:nvPr>
        </p:nvGraphicFramePr>
        <p:xfrm>
          <a:off x="1715835" y="1140841"/>
          <a:ext cx="9461502" cy="5155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Gráfico 6">
            <a:extLst>
              <a:ext uri="{FF2B5EF4-FFF2-40B4-BE49-F238E27FC236}">
                <a16:creationId xmlns:a16="http://schemas.microsoft.com/office/drawing/2014/main" id="{D13C6D58-AC30-4207-A855-F75DE8028C7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99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0474C8C9-E019-44B7-968E-BAC2C8C3A2C1}"/>
              </a:ext>
            </a:extLst>
          </p:cNvPr>
          <p:cNvSpPr txBox="1">
            <a:spLocks/>
          </p:cNvSpPr>
          <p:nvPr/>
        </p:nvSpPr>
        <p:spPr>
          <a:xfrm>
            <a:off x="1814522" y="2478505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Resultados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participación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68B026A3-8578-40CB-99EA-500632D4C1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69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Evolución del Índice de Participación</a:t>
            </a:r>
          </a:p>
          <a:p>
            <a:pPr algn="ctr">
              <a:defRPr/>
            </a:pPr>
            <a:r>
              <a:rPr lang="es-ES" sz="3200" b="1" i="1" dirty="0">
                <a:solidFill>
                  <a:srgbClr val="7030A0"/>
                </a:solidFill>
                <a:latin typeface="Calibri Light" panose="020F0302020204030204"/>
              </a:rPr>
              <a:t>Gubernatura</a:t>
            </a:r>
            <a:endParaRPr kumimoji="0" lang="es-MX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DA42FEC-9DF0-4D2F-9DA8-8A214775A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1278173"/>
              </p:ext>
            </p:extLst>
          </p:nvPr>
        </p:nvGraphicFramePr>
        <p:xfrm>
          <a:off x="1428750" y="1692323"/>
          <a:ext cx="9576133" cy="422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Gráfico 4">
            <a:extLst>
              <a:ext uri="{FF2B5EF4-FFF2-40B4-BE49-F238E27FC236}">
                <a16:creationId xmlns:a16="http://schemas.microsoft.com/office/drawing/2014/main" id="{E925C8ED-0764-458B-ADD9-32D6CAFA6F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853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349418" y="182612"/>
            <a:ext cx="7911692" cy="3537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participación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Estado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A6EF23E-E0F5-4D91-A7EF-AB2F65F4BB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2045842"/>
              </p:ext>
            </p:extLst>
          </p:nvPr>
        </p:nvGraphicFramePr>
        <p:xfrm>
          <a:off x="805217" y="1037230"/>
          <a:ext cx="11000095" cy="570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11B552FD-3BE1-4311-9594-5914912C3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746776"/>
              </p:ext>
            </p:extLst>
          </p:nvPr>
        </p:nvGraphicFramePr>
        <p:xfrm>
          <a:off x="8526819" y="3503967"/>
          <a:ext cx="282875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758">
                  <a:extLst>
                    <a:ext uri="{9D8B030D-6E8A-4147-A177-3AD203B41FA5}">
                      <a16:colId xmlns:a16="http://schemas.microsoft.com/office/drawing/2014/main" val="1694649761"/>
                    </a:ext>
                  </a:extLst>
                </a:gridCol>
              </a:tblGrid>
              <a:tr h="11981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Lugar en el </a:t>
                      </a:r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Subíndice de participación </a:t>
                      </a:r>
                      <a:r>
                        <a:rPr lang="es-ES" sz="1400" b="0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la MGA 2023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i="0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NACIONAL: 960/ 2043 </a:t>
                      </a:r>
                    </a:p>
                    <a:p>
                      <a:pPr algn="ctr"/>
                      <a:endParaRPr lang="es-ES" sz="1400" b="1" i="0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ESTATAL: POSICIÓN 26.5</a:t>
                      </a:r>
                      <a:endParaRPr lang="es-MX" sz="1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88125"/>
                  </a:ext>
                </a:extLst>
              </a:tr>
            </a:tbl>
          </a:graphicData>
        </a:graphic>
      </p:graphicFrame>
      <p:pic>
        <p:nvPicPr>
          <p:cNvPr id="6" name="Gráfico 5">
            <a:extLst>
              <a:ext uri="{FF2B5EF4-FFF2-40B4-BE49-F238E27FC236}">
                <a16:creationId xmlns:a16="http://schemas.microsoft.com/office/drawing/2014/main" id="{9CF79135-801D-4144-BD63-203E57D600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8537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349417" y="253967"/>
            <a:ext cx="8551193" cy="3537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participación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mismo tipo 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10B2841-C282-4EB2-A5D6-FD27813445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3743734"/>
              </p:ext>
            </p:extLst>
          </p:nvPr>
        </p:nvGraphicFramePr>
        <p:xfrm>
          <a:off x="1562768" y="1185366"/>
          <a:ext cx="9158571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la 2">
            <a:extLst>
              <a:ext uri="{FF2B5EF4-FFF2-40B4-BE49-F238E27FC236}">
                <a16:creationId xmlns:a16="http://schemas.microsoft.com/office/drawing/2014/main" id="{C369196F-ADC3-496D-B91D-8CAF9476C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945101"/>
              </p:ext>
            </p:extLst>
          </p:nvPr>
        </p:nvGraphicFramePr>
        <p:xfrm>
          <a:off x="8162757" y="3678130"/>
          <a:ext cx="1727201" cy="80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1">
                  <a:extLst>
                    <a:ext uri="{9D8B030D-6E8A-4147-A177-3AD203B41FA5}">
                      <a16:colId xmlns:a16="http://schemas.microsoft.com/office/drawing/2014/main" val="1694649761"/>
                    </a:ext>
                  </a:extLst>
                </a:gridCol>
              </a:tblGrid>
              <a:tr h="8061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LUGAR 6.5</a:t>
                      </a:r>
                      <a:endParaRPr lang="es-MX" sz="1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88125"/>
                  </a:ext>
                </a:extLst>
              </a:tr>
            </a:tbl>
          </a:graphicData>
        </a:graphic>
      </p:graphicFrame>
      <p:pic>
        <p:nvPicPr>
          <p:cNvPr id="7" name="Gráfico 6">
            <a:extLst>
              <a:ext uri="{FF2B5EF4-FFF2-40B4-BE49-F238E27FC236}">
                <a16:creationId xmlns:a16="http://schemas.microsoft.com/office/drawing/2014/main" id="{8FFCD297-35D8-423E-AFD2-3059FF480A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6613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520889" y="348553"/>
            <a:ext cx="11150221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Participación por perspectivas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i="1" dirty="0">
                <a:solidFill>
                  <a:srgbClr val="7030A0"/>
                </a:solidFill>
                <a:latin typeface="Calibri Light" panose="020F0302020204030204"/>
              </a:rPr>
              <a:t>Gubernatura</a:t>
            </a:r>
            <a:endParaRPr kumimoji="0" lang="es-MX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02ACF06-794A-4189-9194-F595AE263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7421633"/>
              </p:ext>
            </p:extLst>
          </p:nvPr>
        </p:nvGraphicFramePr>
        <p:xfrm>
          <a:off x="1304082" y="1299048"/>
          <a:ext cx="10367028" cy="521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Gráfico 6">
            <a:extLst>
              <a:ext uri="{FF2B5EF4-FFF2-40B4-BE49-F238E27FC236}">
                <a16:creationId xmlns:a16="http://schemas.microsoft.com/office/drawing/2014/main" id="{1525DAEF-A0BF-4EB0-9EAF-5B8F7D0A02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137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3F7-707B-4D23-887A-312BF06601BC}"/>
              </a:ext>
            </a:extLst>
          </p:cNvPr>
          <p:cNvSpPr txBox="1"/>
          <p:nvPr/>
        </p:nvSpPr>
        <p:spPr>
          <a:xfrm>
            <a:off x="792961" y="1231648"/>
            <a:ext cx="1099185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Colegio de México A.C  (Colmex),</a:t>
            </a:r>
            <a:r>
              <a:rPr lang="es-MX" sz="2400" i="1" dirty="0"/>
              <a:t> Métrica de Gobierno Abierto 2023. Consultado el 05 de agosto de 2024.</a:t>
            </a:r>
            <a:r>
              <a:rPr lang="es-MX" sz="2400" dirty="0"/>
              <a:t> </a:t>
            </a:r>
            <a:r>
              <a:rPr lang="es-MX" sz="2400" dirty="0">
                <a:solidFill>
                  <a:srgbClr val="66006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https://colmex.shinyapps.io/metrica_gobierno_abierto_2023/</a:t>
            </a:r>
            <a:endParaRPr lang="es-MX" sz="2400" dirty="0">
              <a:solidFill>
                <a:srgbClr val="660066"/>
              </a:solidFill>
            </a:endParaRPr>
          </a:p>
          <a:p>
            <a:pPr algn="just"/>
            <a:endParaRPr lang="es-MX" sz="2400" dirty="0">
              <a:solidFill>
                <a:srgbClr val="80008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Colegio de México, Instituto Nacional de Transparencia, Acceso a la Información y Protección de Datos Personales. </a:t>
            </a:r>
            <a:r>
              <a:rPr lang="es-MX" sz="2400" i="1" dirty="0"/>
              <a:t>Resumen Ejecutivo. 2023</a:t>
            </a:r>
            <a:r>
              <a:rPr lang="es-MX" sz="2400" dirty="0"/>
              <a:t>. </a:t>
            </a:r>
            <a:r>
              <a:rPr lang="es-MX" sz="2400" dirty="0">
                <a:solidFill>
                  <a:srgbClr val="80008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https://colmex.shinyapps.io/metrica_gobierno_abierto_2023/_w_cc3b3bcd/documentos/documentos_2023/Resumen%20Ejecutivo%20MGA.pdf</a:t>
            </a:r>
            <a:r>
              <a:rPr lang="es-MX" sz="2400" dirty="0">
                <a:solidFill>
                  <a:srgbClr val="800080"/>
                </a:solidFill>
              </a:rPr>
              <a:t> </a:t>
            </a:r>
          </a:p>
          <a:p>
            <a:pPr algn="just"/>
            <a:endParaRPr lang="es-MX" sz="2400" dirty="0">
              <a:solidFill>
                <a:srgbClr val="80008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Metodología. 2023. El Colegio de México, Instituto Nacional de Transparencia, Acceso a la Información y Protección de Datos Personales. </a:t>
            </a:r>
            <a:r>
              <a:rPr lang="es-MX" sz="2400" dirty="0">
                <a:solidFill>
                  <a:srgbClr val="80008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https://colmex.shinyapps.io/metrica_gobierno_abierto_2023/_w_cc3b3bcd/documentos/documentos_2023/Metodologia%20MGA.pdf</a:t>
            </a:r>
            <a:r>
              <a:rPr lang="es-MX" sz="2400" dirty="0">
                <a:solidFill>
                  <a:srgbClr val="800080"/>
                </a:solidFill>
              </a:rPr>
              <a:t> 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B875D1DB-421D-40DE-85DB-F6BEF70DCF1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9C12F888-7858-4F8C-9DFA-4CD08D613599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948728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>
                <a:solidFill>
                  <a:srgbClr val="7030A0"/>
                </a:solidFill>
              </a:rPr>
              <a:t>Fuentes de consulta</a:t>
            </a:r>
            <a:endParaRPr lang="es-MX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23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B875D1DB-421D-40DE-85DB-F6BEF70DCF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grpSp>
        <p:nvGrpSpPr>
          <p:cNvPr id="17" name="Grupo 16">
            <a:extLst>
              <a:ext uri="{FF2B5EF4-FFF2-40B4-BE49-F238E27FC236}">
                <a16:creationId xmlns:a16="http://schemas.microsoft.com/office/drawing/2014/main" id="{82F76FAA-6617-4802-9C7E-826BE51BA733}"/>
              </a:ext>
            </a:extLst>
          </p:cNvPr>
          <p:cNvGrpSpPr/>
          <p:nvPr/>
        </p:nvGrpSpPr>
        <p:grpSpPr>
          <a:xfrm>
            <a:off x="600075" y="474345"/>
            <a:ext cx="10991850" cy="5719954"/>
            <a:chOff x="952500" y="1166842"/>
            <a:chExt cx="10991850" cy="5719954"/>
          </a:xfrm>
        </p:grpSpPr>
        <p:sp>
          <p:nvSpPr>
            <p:cNvPr id="18" name="CuadroTexto 5">
              <a:extLst>
                <a:ext uri="{FF2B5EF4-FFF2-40B4-BE49-F238E27FC236}">
                  <a16:creationId xmlns:a16="http://schemas.microsoft.com/office/drawing/2014/main" id="{9FCCC88B-C9FD-42BA-B7B5-65A33BD0123E}"/>
                </a:ext>
              </a:extLst>
            </p:cNvPr>
            <p:cNvSpPr txBox="1"/>
            <p:nvPr/>
          </p:nvSpPr>
          <p:spPr>
            <a:xfrm>
              <a:off x="952500" y="1166842"/>
              <a:ext cx="10991850" cy="50783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s-ES" dirty="0"/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Dirección de Gobierno Abierto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dirty="0">
                  <a:solidFill>
                    <a:prstClr val="black"/>
                  </a:solidFill>
                </a:rPr>
                <a:t>Rey Luis Toledo Guzmán</a:t>
              </a: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Almendros 122, Col. Reforma, Oaxaca de Juárez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Tel. institucional: 951- 51 -5- 11- 90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Ext. 108, 109, </a:t>
              </a:r>
              <a:r>
                <a:rPr lang="es-MX" dirty="0">
                  <a:solidFill>
                    <a:prstClr val="black"/>
                  </a:solidFill>
                </a:rPr>
                <a:t>209</a:t>
              </a: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 y 210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Correo electrónico: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reyluis.toledo@ogaipoaxaca.org.mx 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Horario de atención: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L-V: 09:00 a 17:00 h</a:t>
              </a:r>
            </a:p>
          </p:txBody>
        </p:sp>
        <p:pic>
          <p:nvPicPr>
            <p:cNvPr id="19" name="Gráfico 6" descr="Auricular con relleno sólido">
              <a:extLst>
                <a:ext uri="{FF2B5EF4-FFF2-40B4-BE49-F238E27FC236}">
                  <a16:creationId xmlns:a16="http://schemas.microsoft.com/office/drawing/2014/main" id="{256C1158-5A59-4E21-9D43-368A76D3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393930" y="3943842"/>
              <a:ext cx="457200" cy="457200"/>
            </a:xfrm>
            <a:prstGeom prst="rect">
              <a:avLst/>
            </a:prstGeom>
          </p:spPr>
        </p:pic>
        <p:pic>
          <p:nvPicPr>
            <p:cNvPr id="20" name="Gráfico 7" descr="Mapa con marcador con relleno sólido">
              <a:extLst>
                <a:ext uri="{FF2B5EF4-FFF2-40B4-BE49-F238E27FC236}">
                  <a16:creationId xmlns:a16="http://schemas.microsoft.com/office/drawing/2014/main" id="{C733D75B-3430-4EC7-815A-6189FA9F5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972855" y="2904154"/>
              <a:ext cx="675663" cy="675663"/>
            </a:xfrm>
            <a:prstGeom prst="rect">
              <a:avLst/>
            </a:prstGeom>
          </p:spPr>
        </p:pic>
        <p:pic>
          <p:nvPicPr>
            <p:cNvPr id="21" name="Gráfico 8" descr="Correo electrónico con relleno sólido">
              <a:extLst>
                <a:ext uri="{FF2B5EF4-FFF2-40B4-BE49-F238E27FC236}">
                  <a16:creationId xmlns:a16="http://schemas.microsoft.com/office/drawing/2014/main" id="{C78F2E6F-683A-4071-BB20-24169D3E2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404240" y="5150533"/>
              <a:ext cx="457200" cy="457200"/>
            </a:xfrm>
            <a:prstGeom prst="rect">
              <a:avLst/>
            </a:prstGeom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BF76DBDF-311E-46DD-843E-182C8D9FA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627838" y="6429556"/>
              <a:ext cx="457240" cy="457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762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4EB07893-0F8C-419E-ADA3-18275FC7C5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0474C8C9-E019-44B7-968E-BAC2C8C3A2C1}"/>
              </a:ext>
            </a:extLst>
          </p:cNvPr>
          <p:cNvSpPr txBox="1">
            <a:spLocks/>
          </p:cNvSpPr>
          <p:nvPr/>
        </p:nvSpPr>
        <p:spPr>
          <a:xfrm>
            <a:off x="1814522" y="2478505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Resultados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Índice de Gobierno Abierto (IGA)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3F26A280-D606-4BFB-A3FA-22AB493732A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936" t="11538" r="48022" b="10140"/>
          <a:stretch/>
        </p:blipFill>
        <p:spPr>
          <a:xfrm>
            <a:off x="-8879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63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Métrica de Gobierno Abierto 2023 y sus componentes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i="1" dirty="0">
                <a:solidFill>
                  <a:srgbClr val="7030A0"/>
                </a:solidFill>
                <a:latin typeface="Calibri Light" panose="020F0302020204030204"/>
              </a:rPr>
              <a:t>Gubernatura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9C85C0">
                  <a:lumMod val="50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F9954C-F6C1-4B24-9BF8-AF25053ACE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3634282"/>
              </p:ext>
            </p:extLst>
          </p:nvPr>
        </p:nvGraphicFramePr>
        <p:xfrm>
          <a:off x="1427707" y="1814663"/>
          <a:ext cx="10118299" cy="4609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Gráfico 4">
            <a:extLst>
              <a:ext uri="{FF2B5EF4-FFF2-40B4-BE49-F238E27FC236}">
                <a16:creationId xmlns:a16="http://schemas.microsoft.com/office/drawing/2014/main" id="{6DA47BF3-1BA0-4AB7-9BCC-128E36EB48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2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Evolución del Índice de Gobierno Abierto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i="1" dirty="0">
                <a:solidFill>
                  <a:srgbClr val="7030A0"/>
                </a:solidFill>
                <a:latin typeface="Calibri Light" panose="020F0302020204030204"/>
              </a:rPr>
              <a:t>Gubernatura</a:t>
            </a:r>
            <a:endParaRPr kumimoji="0" lang="es-MX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DA42FEC-9DF0-4D2F-9DA8-8A214775A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9179666"/>
              </p:ext>
            </p:extLst>
          </p:nvPr>
        </p:nvGraphicFramePr>
        <p:xfrm>
          <a:off x="1428750" y="1692322"/>
          <a:ext cx="9817005" cy="449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Gráfico 4">
            <a:extLst>
              <a:ext uri="{FF2B5EF4-FFF2-40B4-BE49-F238E27FC236}">
                <a16:creationId xmlns:a16="http://schemas.microsoft.com/office/drawing/2014/main" id="{EA796F2E-6460-4B0C-82B7-501F17FAF1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1805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349418" y="182612"/>
            <a:ext cx="7911692" cy="3537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Índice de Gobierno Abierto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Estado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A6EF23E-E0F5-4D91-A7EF-AB2F65F4BB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8771970"/>
              </p:ext>
            </p:extLst>
          </p:nvPr>
        </p:nvGraphicFramePr>
        <p:xfrm>
          <a:off x="805217" y="1037230"/>
          <a:ext cx="11000095" cy="570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11B552FD-3BE1-4311-9594-5914912C3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70862"/>
              </p:ext>
            </p:extLst>
          </p:nvPr>
        </p:nvGraphicFramePr>
        <p:xfrm>
          <a:off x="8558025" y="4949995"/>
          <a:ext cx="282875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758">
                  <a:extLst>
                    <a:ext uri="{9D8B030D-6E8A-4147-A177-3AD203B41FA5}">
                      <a16:colId xmlns:a16="http://schemas.microsoft.com/office/drawing/2014/main" val="1694649761"/>
                    </a:ext>
                  </a:extLst>
                </a:gridCol>
              </a:tblGrid>
              <a:tr h="11981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Lugar en el </a:t>
                      </a:r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Índice de Gobierno Abierto</a:t>
                      </a:r>
                      <a:r>
                        <a:rPr lang="es-ES" sz="1400" b="0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de la MGA 2023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i="0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NACIONAL: 690/ 2043 </a:t>
                      </a:r>
                    </a:p>
                    <a:p>
                      <a:pPr algn="ctr"/>
                      <a:endParaRPr lang="es-ES" sz="1400" b="1" i="0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ESTATAL: POSICIÓN 23</a:t>
                      </a:r>
                      <a:endParaRPr lang="es-MX" sz="1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88125"/>
                  </a:ext>
                </a:extLst>
              </a:tr>
            </a:tbl>
          </a:graphicData>
        </a:graphic>
      </p:graphicFrame>
      <p:pic>
        <p:nvPicPr>
          <p:cNvPr id="6" name="Gráfico 5">
            <a:extLst>
              <a:ext uri="{FF2B5EF4-FFF2-40B4-BE49-F238E27FC236}">
                <a16:creationId xmlns:a16="http://schemas.microsoft.com/office/drawing/2014/main" id="{54075391-4716-4040-A830-51983716B8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173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402171" y="355600"/>
            <a:ext cx="8763669" cy="10566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Índice de Gobierno Abierto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mismo tipo 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10B2841-C282-4EB2-A5D6-FD27813445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265022"/>
              </p:ext>
            </p:extLst>
          </p:nvPr>
        </p:nvGraphicFramePr>
        <p:xfrm>
          <a:off x="1562769" y="1185366"/>
          <a:ext cx="993006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la 2">
            <a:extLst>
              <a:ext uri="{FF2B5EF4-FFF2-40B4-BE49-F238E27FC236}">
                <a16:creationId xmlns:a16="http://schemas.microsoft.com/office/drawing/2014/main" id="{C369196F-ADC3-496D-B91D-8CAF9476C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16991"/>
              </p:ext>
            </p:extLst>
          </p:nvPr>
        </p:nvGraphicFramePr>
        <p:xfrm>
          <a:off x="8839433" y="5520234"/>
          <a:ext cx="145308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084">
                  <a:extLst>
                    <a:ext uri="{9D8B030D-6E8A-4147-A177-3AD203B41FA5}">
                      <a16:colId xmlns:a16="http://schemas.microsoft.com/office/drawing/2014/main" val="1694649761"/>
                    </a:ext>
                  </a:extLst>
                </a:gridCol>
              </a:tblGrid>
              <a:tr h="2739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Lugar 8</a:t>
                      </a:r>
                      <a:endParaRPr lang="es-MX" sz="14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88125"/>
                  </a:ext>
                </a:extLst>
              </a:tr>
            </a:tbl>
          </a:graphicData>
        </a:graphic>
      </p:graphicFrame>
      <p:pic>
        <p:nvPicPr>
          <p:cNvPr id="7" name="Gráfico 6">
            <a:extLst>
              <a:ext uri="{FF2B5EF4-FFF2-40B4-BE49-F238E27FC236}">
                <a16:creationId xmlns:a16="http://schemas.microsoft.com/office/drawing/2014/main" id="{F35FAE19-3863-4E78-A291-EAF9600C9B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51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0474C8C9-E019-44B7-968E-BAC2C8C3A2C1}"/>
              </a:ext>
            </a:extLst>
          </p:cNvPr>
          <p:cNvSpPr txBox="1">
            <a:spLocks/>
          </p:cNvSpPr>
          <p:nvPr/>
        </p:nvSpPr>
        <p:spPr>
          <a:xfrm>
            <a:off x="1814522" y="2478505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Resultados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transparencia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7B359440-EAD9-45C9-B57E-86713A1C4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4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Evolución del Índice de Transparencia</a:t>
            </a:r>
          </a:p>
          <a:p>
            <a:pPr algn="ctr">
              <a:defRPr/>
            </a:pPr>
            <a:r>
              <a:rPr lang="es-ES" sz="3200" b="1" i="1" dirty="0">
                <a:solidFill>
                  <a:srgbClr val="7030A0"/>
                </a:solidFill>
                <a:latin typeface="Calibri Light" panose="020F0302020204030204"/>
              </a:rPr>
              <a:t>Gubernatura</a:t>
            </a:r>
            <a:endParaRPr kumimoji="0" lang="es-MX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DA42FEC-9DF0-4D2F-9DA8-8A214775A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4256841"/>
              </p:ext>
            </p:extLst>
          </p:nvPr>
        </p:nvGraphicFramePr>
        <p:xfrm>
          <a:off x="1428749" y="1692322"/>
          <a:ext cx="9977187" cy="443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Gráfico 4">
            <a:extLst>
              <a:ext uri="{FF2B5EF4-FFF2-40B4-BE49-F238E27FC236}">
                <a16:creationId xmlns:a16="http://schemas.microsoft.com/office/drawing/2014/main" id="{18058DF0-17E8-4F8B-AA93-3A38572397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682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349418" y="182612"/>
            <a:ext cx="7911692" cy="3537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Subíndice de transparencia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Comparación con los S.O del Estado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A6EF23E-E0F5-4D91-A7EF-AB2F65F4BB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283538"/>
              </p:ext>
            </p:extLst>
          </p:nvPr>
        </p:nvGraphicFramePr>
        <p:xfrm>
          <a:off x="805217" y="1037230"/>
          <a:ext cx="11000095" cy="570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11B552FD-3BE1-4311-9594-5914912C3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987253"/>
              </p:ext>
            </p:extLst>
          </p:nvPr>
        </p:nvGraphicFramePr>
        <p:xfrm>
          <a:off x="8558025" y="4949995"/>
          <a:ext cx="282875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758">
                  <a:extLst>
                    <a:ext uri="{9D8B030D-6E8A-4147-A177-3AD203B41FA5}">
                      <a16:colId xmlns:a16="http://schemas.microsoft.com/office/drawing/2014/main" val="1694649761"/>
                    </a:ext>
                  </a:extLst>
                </a:gridCol>
              </a:tblGrid>
              <a:tr h="11981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Lugar en el </a:t>
                      </a:r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Subíndice de transparencia </a:t>
                      </a:r>
                      <a:r>
                        <a:rPr lang="es-ES" sz="1400" b="0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la MGA 2023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i="0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NACIONAL: 439/ 2043 </a:t>
                      </a:r>
                    </a:p>
                    <a:p>
                      <a:pPr algn="ctr"/>
                      <a:endParaRPr lang="es-ES" sz="1400" b="1" i="0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ESTATAL: POSICIÓN 19</a:t>
                      </a:r>
                      <a:endParaRPr lang="es-MX" sz="1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88125"/>
                  </a:ext>
                </a:extLst>
              </a:tr>
            </a:tbl>
          </a:graphicData>
        </a:graphic>
      </p:graphicFrame>
      <p:pic>
        <p:nvPicPr>
          <p:cNvPr id="6" name="Gráfico 5">
            <a:extLst>
              <a:ext uri="{FF2B5EF4-FFF2-40B4-BE49-F238E27FC236}">
                <a16:creationId xmlns:a16="http://schemas.microsoft.com/office/drawing/2014/main" id="{6CF54428-66B1-4FA3-B094-7DCD82D369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919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9860</TotalTime>
  <Words>473</Words>
  <Application>Microsoft Office PowerPoint</Application>
  <PresentationFormat>Panorámica</PresentationFormat>
  <Paragraphs>135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Montserrat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rositax m. u.</dc:creator>
  <cp:lastModifiedBy>Gobierno Abierto</cp:lastModifiedBy>
  <cp:revision>423</cp:revision>
  <cp:lastPrinted>2024-04-25T16:07:00Z</cp:lastPrinted>
  <dcterms:created xsi:type="dcterms:W3CDTF">2023-04-10T15:35:27Z</dcterms:created>
  <dcterms:modified xsi:type="dcterms:W3CDTF">2024-09-25T16:13:51Z</dcterms:modified>
</cp:coreProperties>
</file>